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7"/>
  </p:notesMasterIdLst>
  <p:sldIdLst>
    <p:sldId id="256" r:id="rId2"/>
    <p:sldId id="294" r:id="rId3"/>
    <p:sldId id="257" r:id="rId4"/>
    <p:sldId id="258" r:id="rId5"/>
    <p:sldId id="301" r:id="rId6"/>
    <p:sldId id="276" r:id="rId7"/>
    <p:sldId id="259" r:id="rId8"/>
    <p:sldId id="277" r:id="rId9"/>
    <p:sldId id="307" r:id="rId10"/>
    <p:sldId id="308" r:id="rId11"/>
    <p:sldId id="297" r:id="rId12"/>
    <p:sldId id="279" r:id="rId13"/>
    <p:sldId id="309" r:id="rId14"/>
    <p:sldId id="310" r:id="rId15"/>
    <p:sldId id="311" r:id="rId16"/>
    <p:sldId id="312" r:id="rId17"/>
    <p:sldId id="313" r:id="rId18"/>
    <p:sldId id="316" r:id="rId19"/>
    <p:sldId id="314" r:id="rId20"/>
    <p:sldId id="315" r:id="rId21"/>
    <p:sldId id="321" r:id="rId22"/>
    <p:sldId id="318" r:id="rId23"/>
    <p:sldId id="317" r:id="rId24"/>
    <p:sldId id="319" r:id="rId25"/>
    <p:sldId id="274"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987"/>
  </p:normalViewPr>
  <p:slideViewPr>
    <p:cSldViewPr snapToGrid="0" snapToObjects="1">
      <p:cViewPr>
        <p:scale>
          <a:sx n="92" d="100"/>
          <a:sy n="92" d="100"/>
        </p:scale>
        <p:origin x="1320"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C94A6-C0F5-EB4B-979F-185CDAC71034}" type="doc">
      <dgm:prSet loTypeId="urn:microsoft.com/office/officeart/2005/8/layout/hChevron3" loCatId="" qsTypeId="urn:microsoft.com/office/officeart/2005/8/quickstyle/simple1" qsCatId="simple" csTypeId="urn:microsoft.com/office/officeart/2005/8/colors/accent0_1" csCatId="mainScheme" phldr="1"/>
      <dgm:spPr/>
      <dgm:t>
        <a:bodyPr/>
        <a:lstStyle/>
        <a:p>
          <a:endParaRPr lang="fr-FR"/>
        </a:p>
      </dgm:t>
    </dgm:pt>
    <dgm:pt modelId="{159C145D-EDFE-3542-8FF7-4C37DA1FDE93}">
      <dgm:prSet phldrT="[Texte]"/>
      <dgm:spPr>
        <a:solidFill>
          <a:schemeClr val="accent6"/>
        </a:solidFill>
        <a:ln>
          <a:solidFill>
            <a:schemeClr val="dk1">
              <a:shade val="80000"/>
              <a:hueOff val="0"/>
              <a:satOff val="0"/>
              <a:lumOff val="0"/>
            </a:schemeClr>
          </a:solidFill>
        </a:ln>
      </dgm:spPr>
      <dgm:t>
        <a:bodyPr/>
        <a:lstStyle/>
        <a:p>
          <a:r>
            <a:rPr lang="fr-FR" dirty="0"/>
            <a:t>Traiter des valeurs manquantes </a:t>
          </a:r>
        </a:p>
      </dgm:t>
    </dgm:pt>
    <dgm:pt modelId="{00D53017-D56D-8045-9A35-D5C6FAA192F4}" type="parTrans" cxnId="{AC426AB5-86C3-0147-859D-6E9CC006A417}">
      <dgm:prSet/>
      <dgm:spPr/>
      <dgm:t>
        <a:bodyPr/>
        <a:lstStyle/>
        <a:p>
          <a:endParaRPr lang="fr-FR"/>
        </a:p>
      </dgm:t>
    </dgm:pt>
    <dgm:pt modelId="{C179694D-EFA6-5846-A753-85CE630D3D4E}" type="sibTrans" cxnId="{AC426AB5-86C3-0147-859D-6E9CC006A417}">
      <dgm:prSet/>
      <dgm:spPr/>
      <dgm:t>
        <a:bodyPr/>
        <a:lstStyle/>
        <a:p>
          <a:endParaRPr lang="fr-FR"/>
        </a:p>
      </dgm:t>
    </dgm:pt>
    <dgm:pt modelId="{C07AEB4B-3DA4-DB42-AEC9-AC651D8E28EF}">
      <dgm:prSet phldrT="[Texte]"/>
      <dgm:spPr/>
      <dgm:t>
        <a:bodyPr/>
        <a:lstStyle/>
        <a:p>
          <a:r>
            <a:rPr lang="fr-FR" dirty="0"/>
            <a:t>Modifier des types</a:t>
          </a:r>
        </a:p>
      </dgm:t>
    </dgm:pt>
    <dgm:pt modelId="{7539497F-5613-F24C-B540-5BE892EAFD3F}" type="parTrans" cxnId="{D622F70D-24E0-8448-8CA0-5CCBF49C0E59}">
      <dgm:prSet/>
      <dgm:spPr/>
      <dgm:t>
        <a:bodyPr/>
        <a:lstStyle/>
        <a:p>
          <a:endParaRPr lang="fr-FR"/>
        </a:p>
      </dgm:t>
    </dgm:pt>
    <dgm:pt modelId="{10C39692-9440-474F-ABF9-D785131EE4E6}" type="sibTrans" cxnId="{D622F70D-24E0-8448-8CA0-5CCBF49C0E59}">
      <dgm:prSet/>
      <dgm:spPr/>
      <dgm:t>
        <a:bodyPr/>
        <a:lstStyle/>
        <a:p>
          <a:endParaRPr lang="fr-FR"/>
        </a:p>
      </dgm:t>
    </dgm:pt>
    <dgm:pt modelId="{6807F50E-AE19-574B-92F0-04C1C8A7B3FC}">
      <dgm:prSet phldrT="[Texte]"/>
      <dgm:spPr/>
      <dgm:t>
        <a:bodyPr/>
        <a:lstStyle/>
        <a:p>
          <a:r>
            <a:rPr lang="fr-FR"/>
            <a:t>Reformer des chaines de caractères</a:t>
          </a:r>
          <a:endParaRPr lang="fr-FR" dirty="0"/>
        </a:p>
      </dgm:t>
    </dgm:pt>
    <dgm:pt modelId="{73264BE1-3C2C-5B44-BC07-45169DB197D2}" type="parTrans" cxnId="{13E6851E-FBE3-C14F-AEE2-AD19D18F50B8}">
      <dgm:prSet/>
      <dgm:spPr/>
      <dgm:t>
        <a:bodyPr/>
        <a:lstStyle/>
        <a:p>
          <a:endParaRPr lang="fr-FR"/>
        </a:p>
      </dgm:t>
    </dgm:pt>
    <dgm:pt modelId="{55F467FE-D7D9-2949-AA3C-589C180F8763}" type="sibTrans" cxnId="{13E6851E-FBE3-C14F-AEE2-AD19D18F50B8}">
      <dgm:prSet/>
      <dgm:spPr/>
      <dgm:t>
        <a:bodyPr/>
        <a:lstStyle/>
        <a:p>
          <a:endParaRPr lang="fr-FR"/>
        </a:p>
      </dgm:t>
    </dgm:pt>
    <dgm:pt modelId="{64963074-5CAF-F541-8614-B0DCE2C909B5}">
      <dgm:prSet/>
      <dgm:spPr/>
      <dgm:t>
        <a:bodyPr/>
        <a:lstStyle/>
        <a:p>
          <a:r>
            <a:rPr lang="fr-FR"/>
            <a:t>Traiter les doublées</a:t>
          </a:r>
          <a:endParaRPr lang="fr-FR" dirty="0"/>
        </a:p>
      </dgm:t>
    </dgm:pt>
    <dgm:pt modelId="{BAD6DEE0-5FC5-8E47-8F7F-911DF00AB24F}" type="parTrans" cxnId="{A693C882-C46C-4A46-BDA3-6A8DA692C6BA}">
      <dgm:prSet/>
      <dgm:spPr/>
      <dgm:t>
        <a:bodyPr/>
        <a:lstStyle/>
        <a:p>
          <a:endParaRPr lang="fr-FR"/>
        </a:p>
      </dgm:t>
    </dgm:pt>
    <dgm:pt modelId="{7208E55F-7A4E-6A42-B554-583FA3E7C32F}" type="sibTrans" cxnId="{A693C882-C46C-4A46-BDA3-6A8DA692C6BA}">
      <dgm:prSet/>
      <dgm:spPr/>
      <dgm:t>
        <a:bodyPr/>
        <a:lstStyle/>
        <a:p>
          <a:endParaRPr lang="fr-FR"/>
        </a:p>
      </dgm:t>
    </dgm:pt>
    <dgm:pt modelId="{7201E73B-0E18-2C41-AEA5-ACD41EAD38D6}">
      <dgm:prSet/>
      <dgm:spPr/>
      <dgm:t>
        <a:bodyPr/>
        <a:lstStyle/>
        <a:p>
          <a:r>
            <a:rPr lang="fr-FR"/>
            <a:t>Détecter et corriger des valeurs aberrantes</a:t>
          </a:r>
          <a:endParaRPr lang="fr-FR" dirty="0"/>
        </a:p>
      </dgm:t>
    </dgm:pt>
    <dgm:pt modelId="{69A35B6F-67AC-9643-B09C-52ECE0DD7BBF}" type="parTrans" cxnId="{4D8977DD-C989-9D42-BCFB-A0C285DA03BD}">
      <dgm:prSet/>
      <dgm:spPr/>
      <dgm:t>
        <a:bodyPr/>
        <a:lstStyle/>
        <a:p>
          <a:endParaRPr lang="fr-FR"/>
        </a:p>
      </dgm:t>
    </dgm:pt>
    <dgm:pt modelId="{2F1D4D12-022F-E44C-88C0-85A39ABA5F7F}" type="sibTrans" cxnId="{4D8977DD-C989-9D42-BCFB-A0C285DA03BD}">
      <dgm:prSet/>
      <dgm:spPr/>
      <dgm:t>
        <a:bodyPr/>
        <a:lstStyle/>
        <a:p>
          <a:endParaRPr lang="fr-FR"/>
        </a:p>
      </dgm:t>
    </dgm:pt>
    <dgm:pt modelId="{618E4869-AB8D-FB40-BE3D-68894CF2F093}">
      <dgm:prSet/>
      <dgm:spPr/>
      <dgm:t>
        <a:bodyPr/>
        <a:lstStyle/>
        <a:p>
          <a:r>
            <a:rPr lang="fr-FR" dirty="0"/>
            <a:t>Remplacer les valeurs manquantes restées</a:t>
          </a:r>
        </a:p>
      </dgm:t>
    </dgm:pt>
    <dgm:pt modelId="{B8A2B2A8-7ECE-DE49-825D-82E2B408DE52}" type="parTrans" cxnId="{920F7664-5778-6F4E-AE14-0F5A63CDDB2C}">
      <dgm:prSet/>
      <dgm:spPr/>
      <dgm:t>
        <a:bodyPr/>
        <a:lstStyle/>
        <a:p>
          <a:endParaRPr lang="fr-FR"/>
        </a:p>
      </dgm:t>
    </dgm:pt>
    <dgm:pt modelId="{A2516A05-E971-5347-A675-5A93C9640724}" type="sibTrans" cxnId="{920F7664-5778-6F4E-AE14-0F5A63CDDB2C}">
      <dgm:prSet/>
      <dgm:spPr/>
      <dgm:t>
        <a:bodyPr/>
        <a:lstStyle/>
        <a:p>
          <a:endParaRPr lang="fr-FR"/>
        </a:p>
      </dgm:t>
    </dgm:pt>
    <dgm:pt modelId="{DD5EDCCC-0FB7-A049-84CF-B6A686FE3DEC}" type="pres">
      <dgm:prSet presAssocID="{422C94A6-C0F5-EB4B-979F-185CDAC71034}" presName="Name0" presStyleCnt="0">
        <dgm:presLayoutVars>
          <dgm:dir/>
          <dgm:resizeHandles val="exact"/>
        </dgm:presLayoutVars>
      </dgm:prSet>
      <dgm:spPr/>
    </dgm:pt>
    <dgm:pt modelId="{DD157E74-803A-D44B-A717-0ABBA9E80640}" type="pres">
      <dgm:prSet presAssocID="{159C145D-EDFE-3542-8FF7-4C37DA1FDE93}" presName="parTxOnly" presStyleLbl="node1" presStyleIdx="0" presStyleCnt="6" custScaleY="142644">
        <dgm:presLayoutVars>
          <dgm:bulletEnabled val="1"/>
        </dgm:presLayoutVars>
      </dgm:prSet>
      <dgm:spPr/>
    </dgm:pt>
    <dgm:pt modelId="{654499A5-FF5A-8342-9B74-D43AE9E9A8C2}" type="pres">
      <dgm:prSet presAssocID="{C179694D-EFA6-5846-A753-85CE630D3D4E}" presName="parSpace" presStyleCnt="0"/>
      <dgm:spPr/>
    </dgm:pt>
    <dgm:pt modelId="{50E69213-60FB-D049-859C-15F5643A3119}" type="pres">
      <dgm:prSet presAssocID="{C07AEB4B-3DA4-DB42-AEC9-AC651D8E28EF}" presName="parTxOnly" presStyleLbl="node1" presStyleIdx="1" presStyleCnt="6" custScaleY="140351">
        <dgm:presLayoutVars>
          <dgm:bulletEnabled val="1"/>
        </dgm:presLayoutVars>
      </dgm:prSet>
      <dgm:spPr/>
    </dgm:pt>
    <dgm:pt modelId="{95DEBF96-AB24-104F-94A7-64737DFD9D03}" type="pres">
      <dgm:prSet presAssocID="{10C39692-9440-474F-ABF9-D785131EE4E6}" presName="parSpace" presStyleCnt="0"/>
      <dgm:spPr/>
    </dgm:pt>
    <dgm:pt modelId="{10782DB0-B753-3047-B11F-A2194A6485A3}" type="pres">
      <dgm:prSet presAssocID="{6807F50E-AE19-574B-92F0-04C1C8A7B3FC}" presName="parTxOnly" presStyleLbl="node1" presStyleIdx="2" presStyleCnt="6" custScaleY="140351">
        <dgm:presLayoutVars>
          <dgm:bulletEnabled val="1"/>
        </dgm:presLayoutVars>
      </dgm:prSet>
      <dgm:spPr/>
    </dgm:pt>
    <dgm:pt modelId="{13B127CB-9307-434E-AA2C-3B144CF5FFF1}" type="pres">
      <dgm:prSet presAssocID="{55F467FE-D7D9-2949-AA3C-589C180F8763}" presName="parSpace" presStyleCnt="0"/>
      <dgm:spPr/>
    </dgm:pt>
    <dgm:pt modelId="{719096F6-A2E8-C947-A6A8-1038513195CD}" type="pres">
      <dgm:prSet presAssocID="{64963074-5CAF-F541-8614-B0DCE2C909B5}" presName="parTxOnly" presStyleLbl="node1" presStyleIdx="3" presStyleCnt="6" custScaleY="140351">
        <dgm:presLayoutVars>
          <dgm:bulletEnabled val="1"/>
        </dgm:presLayoutVars>
      </dgm:prSet>
      <dgm:spPr/>
    </dgm:pt>
    <dgm:pt modelId="{3B1F4C77-FA15-8040-B2CA-A8FCFCD91D34}" type="pres">
      <dgm:prSet presAssocID="{7208E55F-7A4E-6A42-B554-583FA3E7C32F}" presName="parSpace" presStyleCnt="0"/>
      <dgm:spPr/>
    </dgm:pt>
    <dgm:pt modelId="{0871DC59-E156-B94D-84CC-86E41A15C2FB}" type="pres">
      <dgm:prSet presAssocID="{7201E73B-0E18-2C41-AEA5-ACD41EAD38D6}" presName="parTxOnly" presStyleLbl="node1" presStyleIdx="4" presStyleCnt="6" custScaleY="140351">
        <dgm:presLayoutVars>
          <dgm:bulletEnabled val="1"/>
        </dgm:presLayoutVars>
      </dgm:prSet>
      <dgm:spPr/>
    </dgm:pt>
    <dgm:pt modelId="{1DE87E5D-847F-4F4E-B6DA-86D6280B8EE1}" type="pres">
      <dgm:prSet presAssocID="{2F1D4D12-022F-E44C-88C0-85A39ABA5F7F}" presName="parSpace" presStyleCnt="0"/>
      <dgm:spPr/>
    </dgm:pt>
    <dgm:pt modelId="{630424E3-D3DC-9F4A-8259-2271BD68387D}" type="pres">
      <dgm:prSet presAssocID="{618E4869-AB8D-FB40-BE3D-68894CF2F093}" presName="parTxOnly" presStyleLbl="node1" presStyleIdx="5" presStyleCnt="6" custScaleY="140858">
        <dgm:presLayoutVars>
          <dgm:bulletEnabled val="1"/>
        </dgm:presLayoutVars>
      </dgm:prSet>
      <dgm:spPr/>
    </dgm:pt>
  </dgm:ptLst>
  <dgm:cxnLst>
    <dgm:cxn modelId="{D622F70D-24E0-8448-8CA0-5CCBF49C0E59}" srcId="{422C94A6-C0F5-EB4B-979F-185CDAC71034}" destId="{C07AEB4B-3DA4-DB42-AEC9-AC651D8E28EF}" srcOrd="1" destOrd="0" parTransId="{7539497F-5613-F24C-B540-5BE892EAFD3F}" sibTransId="{10C39692-9440-474F-ABF9-D785131EE4E6}"/>
    <dgm:cxn modelId="{DDFB620F-D365-694B-9047-1665C9709554}" type="presOf" srcId="{618E4869-AB8D-FB40-BE3D-68894CF2F093}" destId="{630424E3-D3DC-9F4A-8259-2271BD68387D}" srcOrd="0" destOrd="0" presId="urn:microsoft.com/office/officeart/2005/8/layout/hChevron3"/>
    <dgm:cxn modelId="{13E6851E-FBE3-C14F-AEE2-AD19D18F50B8}" srcId="{422C94A6-C0F5-EB4B-979F-185CDAC71034}" destId="{6807F50E-AE19-574B-92F0-04C1C8A7B3FC}" srcOrd="2" destOrd="0" parTransId="{73264BE1-3C2C-5B44-BC07-45169DB197D2}" sibTransId="{55F467FE-D7D9-2949-AA3C-589C180F8763}"/>
    <dgm:cxn modelId="{FFBB3D21-2AA2-474D-BB22-E7FD34462E28}" type="presOf" srcId="{6807F50E-AE19-574B-92F0-04C1C8A7B3FC}" destId="{10782DB0-B753-3047-B11F-A2194A6485A3}" srcOrd="0" destOrd="0" presId="urn:microsoft.com/office/officeart/2005/8/layout/hChevron3"/>
    <dgm:cxn modelId="{A65D7959-719F-1148-A473-0D38C7292483}" type="presOf" srcId="{159C145D-EDFE-3542-8FF7-4C37DA1FDE93}" destId="{DD157E74-803A-D44B-A717-0ABBA9E80640}" srcOrd="0" destOrd="0" presId="urn:microsoft.com/office/officeart/2005/8/layout/hChevron3"/>
    <dgm:cxn modelId="{920F7664-5778-6F4E-AE14-0F5A63CDDB2C}" srcId="{422C94A6-C0F5-EB4B-979F-185CDAC71034}" destId="{618E4869-AB8D-FB40-BE3D-68894CF2F093}" srcOrd="5" destOrd="0" parTransId="{B8A2B2A8-7ECE-DE49-825D-82E2B408DE52}" sibTransId="{A2516A05-E971-5347-A675-5A93C9640724}"/>
    <dgm:cxn modelId="{A693C882-C46C-4A46-BDA3-6A8DA692C6BA}" srcId="{422C94A6-C0F5-EB4B-979F-185CDAC71034}" destId="{64963074-5CAF-F541-8614-B0DCE2C909B5}" srcOrd="3" destOrd="0" parTransId="{BAD6DEE0-5FC5-8E47-8F7F-911DF00AB24F}" sibTransId="{7208E55F-7A4E-6A42-B554-583FA3E7C32F}"/>
    <dgm:cxn modelId="{6CA4AE8A-27C7-DC42-A9DD-B795C3A0CCB4}" type="presOf" srcId="{C07AEB4B-3DA4-DB42-AEC9-AC651D8E28EF}" destId="{50E69213-60FB-D049-859C-15F5643A3119}" srcOrd="0" destOrd="0" presId="urn:microsoft.com/office/officeart/2005/8/layout/hChevron3"/>
    <dgm:cxn modelId="{527024B0-9ACF-CF40-B9FF-8D8B2F4D331E}" type="presOf" srcId="{422C94A6-C0F5-EB4B-979F-185CDAC71034}" destId="{DD5EDCCC-0FB7-A049-84CF-B6A686FE3DEC}" srcOrd="0" destOrd="0" presId="urn:microsoft.com/office/officeart/2005/8/layout/hChevron3"/>
    <dgm:cxn modelId="{DAC4F3B4-9EB1-0E45-9D43-39DA8B6DD8C8}" type="presOf" srcId="{64963074-5CAF-F541-8614-B0DCE2C909B5}" destId="{719096F6-A2E8-C947-A6A8-1038513195CD}" srcOrd="0" destOrd="0" presId="urn:microsoft.com/office/officeart/2005/8/layout/hChevron3"/>
    <dgm:cxn modelId="{AC426AB5-86C3-0147-859D-6E9CC006A417}" srcId="{422C94A6-C0F5-EB4B-979F-185CDAC71034}" destId="{159C145D-EDFE-3542-8FF7-4C37DA1FDE93}" srcOrd="0" destOrd="0" parTransId="{00D53017-D56D-8045-9A35-D5C6FAA192F4}" sibTransId="{C179694D-EFA6-5846-A753-85CE630D3D4E}"/>
    <dgm:cxn modelId="{4D8977DD-C989-9D42-BCFB-A0C285DA03BD}" srcId="{422C94A6-C0F5-EB4B-979F-185CDAC71034}" destId="{7201E73B-0E18-2C41-AEA5-ACD41EAD38D6}" srcOrd="4" destOrd="0" parTransId="{69A35B6F-67AC-9643-B09C-52ECE0DD7BBF}" sibTransId="{2F1D4D12-022F-E44C-88C0-85A39ABA5F7F}"/>
    <dgm:cxn modelId="{D324CAE7-0601-B440-B19D-F69C1015423F}" type="presOf" srcId="{7201E73B-0E18-2C41-AEA5-ACD41EAD38D6}" destId="{0871DC59-E156-B94D-84CC-86E41A15C2FB}" srcOrd="0" destOrd="0" presId="urn:microsoft.com/office/officeart/2005/8/layout/hChevron3"/>
    <dgm:cxn modelId="{6A5E196F-D764-F746-AF99-C4666DE0B372}" type="presParOf" srcId="{DD5EDCCC-0FB7-A049-84CF-B6A686FE3DEC}" destId="{DD157E74-803A-D44B-A717-0ABBA9E80640}" srcOrd="0" destOrd="0" presId="urn:microsoft.com/office/officeart/2005/8/layout/hChevron3"/>
    <dgm:cxn modelId="{9D553667-5F78-8348-8EDD-706228C5646A}" type="presParOf" srcId="{DD5EDCCC-0FB7-A049-84CF-B6A686FE3DEC}" destId="{654499A5-FF5A-8342-9B74-D43AE9E9A8C2}" srcOrd="1" destOrd="0" presId="urn:microsoft.com/office/officeart/2005/8/layout/hChevron3"/>
    <dgm:cxn modelId="{A83AB0F2-7C96-D245-B386-7E996B0E6C64}" type="presParOf" srcId="{DD5EDCCC-0FB7-A049-84CF-B6A686FE3DEC}" destId="{50E69213-60FB-D049-859C-15F5643A3119}" srcOrd="2" destOrd="0" presId="urn:microsoft.com/office/officeart/2005/8/layout/hChevron3"/>
    <dgm:cxn modelId="{5368FA34-3AAB-DD4D-BB05-B52BE79C855B}" type="presParOf" srcId="{DD5EDCCC-0FB7-A049-84CF-B6A686FE3DEC}" destId="{95DEBF96-AB24-104F-94A7-64737DFD9D03}" srcOrd="3" destOrd="0" presId="urn:microsoft.com/office/officeart/2005/8/layout/hChevron3"/>
    <dgm:cxn modelId="{8FE46C41-0CF6-484C-8C16-9F297F6104CA}" type="presParOf" srcId="{DD5EDCCC-0FB7-A049-84CF-B6A686FE3DEC}" destId="{10782DB0-B753-3047-B11F-A2194A6485A3}" srcOrd="4" destOrd="0" presId="urn:microsoft.com/office/officeart/2005/8/layout/hChevron3"/>
    <dgm:cxn modelId="{CEB5C48E-4E54-8A46-B006-EDC02E5DF4E0}" type="presParOf" srcId="{DD5EDCCC-0FB7-A049-84CF-B6A686FE3DEC}" destId="{13B127CB-9307-434E-AA2C-3B144CF5FFF1}" srcOrd="5" destOrd="0" presId="urn:microsoft.com/office/officeart/2005/8/layout/hChevron3"/>
    <dgm:cxn modelId="{2CBD2D90-0467-114B-BBA5-29B15174407A}" type="presParOf" srcId="{DD5EDCCC-0FB7-A049-84CF-B6A686FE3DEC}" destId="{719096F6-A2E8-C947-A6A8-1038513195CD}" srcOrd="6" destOrd="0" presId="urn:microsoft.com/office/officeart/2005/8/layout/hChevron3"/>
    <dgm:cxn modelId="{D504EFE7-A242-7D4F-917B-FE065E14801B}" type="presParOf" srcId="{DD5EDCCC-0FB7-A049-84CF-B6A686FE3DEC}" destId="{3B1F4C77-FA15-8040-B2CA-A8FCFCD91D34}" srcOrd="7" destOrd="0" presId="urn:microsoft.com/office/officeart/2005/8/layout/hChevron3"/>
    <dgm:cxn modelId="{00AB2370-9BCD-8748-AA00-990FE29C89FC}" type="presParOf" srcId="{DD5EDCCC-0FB7-A049-84CF-B6A686FE3DEC}" destId="{0871DC59-E156-B94D-84CC-86E41A15C2FB}" srcOrd="8" destOrd="0" presId="urn:microsoft.com/office/officeart/2005/8/layout/hChevron3"/>
    <dgm:cxn modelId="{A85695E2-C472-1540-BBE3-F9A3A18A1CFC}" type="presParOf" srcId="{DD5EDCCC-0FB7-A049-84CF-B6A686FE3DEC}" destId="{1DE87E5D-847F-4F4E-B6DA-86D6280B8EE1}" srcOrd="9" destOrd="0" presId="urn:microsoft.com/office/officeart/2005/8/layout/hChevron3"/>
    <dgm:cxn modelId="{4A6B0EFB-8889-0F42-A17C-7EDB6FCACCDD}" type="presParOf" srcId="{DD5EDCCC-0FB7-A049-84CF-B6A686FE3DEC}" destId="{630424E3-D3DC-9F4A-8259-2271BD68387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22C94A6-C0F5-EB4B-979F-185CDAC71034}" type="doc">
      <dgm:prSet loTypeId="urn:microsoft.com/office/officeart/2005/8/layout/hChevron3" loCatId="" qsTypeId="urn:microsoft.com/office/officeart/2005/8/quickstyle/simple1" qsCatId="simple" csTypeId="urn:microsoft.com/office/officeart/2005/8/colors/accent0_1" csCatId="mainScheme" phldr="1"/>
      <dgm:spPr/>
      <dgm:t>
        <a:bodyPr/>
        <a:lstStyle/>
        <a:p>
          <a:endParaRPr lang="fr-FR"/>
        </a:p>
      </dgm:t>
    </dgm:pt>
    <dgm:pt modelId="{159C145D-EDFE-3542-8FF7-4C37DA1FDE93}">
      <dgm:prSet phldrT="[Texte]"/>
      <dgm:spPr>
        <a:solidFill>
          <a:schemeClr val="bg1"/>
        </a:solidFill>
        <a:ln>
          <a:solidFill>
            <a:schemeClr val="dk1">
              <a:shade val="80000"/>
              <a:hueOff val="0"/>
              <a:satOff val="0"/>
              <a:lumOff val="0"/>
            </a:schemeClr>
          </a:solidFill>
        </a:ln>
      </dgm:spPr>
      <dgm:t>
        <a:bodyPr/>
        <a:lstStyle/>
        <a:p>
          <a:r>
            <a:rPr lang="fr-FR" dirty="0"/>
            <a:t>Traiter des valeurs manquantes </a:t>
          </a:r>
        </a:p>
      </dgm:t>
    </dgm:pt>
    <dgm:pt modelId="{00D53017-D56D-8045-9A35-D5C6FAA192F4}" type="parTrans" cxnId="{AC426AB5-86C3-0147-859D-6E9CC006A417}">
      <dgm:prSet/>
      <dgm:spPr/>
      <dgm:t>
        <a:bodyPr/>
        <a:lstStyle/>
        <a:p>
          <a:endParaRPr lang="fr-FR"/>
        </a:p>
      </dgm:t>
    </dgm:pt>
    <dgm:pt modelId="{C179694D-EFA6-5846-A753-85CE630D3D4E}" type="sibTrans" cxnId="{AC426AB5-86C3-0147-859D-6E9CC006A417}">
      <dgm:prSet/>
      <dgm:spPr/>
      <dgm:t>
        <a:bodyPr/>
        <a:lstStyle/>
        <a:p>
          <a:endParaRPr lang="fr-FR"/>
        </a:p>
      </dgm:t>
    </dgm:pt>
    <dgm:pt modelId="{C07AEB4B-3DA4-DB42-AEC9-AC651D8E28EF}">
      <dgm:prSet phldrT="[Texte]"/>
      <dgm:spPr>
        <a:solidFill>
          <a:schemeClr val="accent6"/>
        </a:solidFill>
      </dgm:spPr>
      <dgm:t>
        <a:bodyPr/>
        <a:lstStyle/>
        <a:p>
          <a:r>
            <a:rPr lang="fr-FR" dirty="0"/>
            <a:t>Modifier des types</a:t>
          </a:r>
        </a:p>
      </dgm:t>
    </dgm:pt>
    <dgm:pt modelId="{7539497F-5613-F24C-B540-5BE892EAFD3F}" type="parTrans" cxnId="{D622F70D-24E0-8448-8CA0-5CCBF49C0E59}">
      <dgm:prSet/>
      <dgm:spPr/>
      <dgm:t>
        <a:bodyPr/>
        <a:lstStyle/>
        <a:p>
          <a:endParaRPr lang="fr-FR"/>
        </a:p>
      </dgm:t>
    </dgm:pt>
    <dgm:pt modelId="{10C39692-9440-474F-ABF9-D785131EE4E6}" type="sibTrans" cxnId="{D622F70D-24E0-8448-8CA0-5CCBF49C0E59}">
      <dgm:prSet/>
      <dgm:spPr/>
      <dgm:t>
        <a:bodyPr/>
        <a:lstStyle/>
        <a:p>
          <a:endParaRPr lang="fr-FR"/>
        </a:p>
      </dgm:t>
    </dgm:pt>
    <dgm:pt modelId="{6807F50E-AE19-574B-92F0-04C1C8A7B3FC}">
      <dgm:prSet phldrT="[Texte]"/>
      <dgm:spPr/>
      <dgm:t>
        <a:bodyPr/>
        <a:lstStyle/>
        <a:p>
          <a:r>
            <a:rPr lang="fr-FR"/>
            <a:t>Reformer des chaines de caractères</a:t>
          </a:r>
          <a:endParaRPr lang="fr-FR" dirty="0"/>
        </a:p>
      </dgm:t>
    </dgm:pt>
    <dgm:pt modelId="{73264BE1-3C2C-5B44-BC07-45169DB197D2}" type="parTrans" cxnId="{13E6851E-FBE3-C14F-AEE2-AD19D18F50B8}">
      <dgm:prSet/>
      <dgm:spPr/>
      <dgm:t>
        <a:bodyPr/>
        <a:lstStyle/>
        <a:p>
          <a:endParaRPr lang="fr-FR"/>
        </a:p>
      </dgm:t>
    </dgm:pt>
    <dgm:pt modelId="{55F467FE-D7D9-2949-AA3C-589C180F8763}" type="sibTrans" cxnId="{13E6851E-FBE3-C14F-AEE2-AD19D18F50B8}">
      <dgm:prSet/>
      <dgm:spPr/>
      <dgm:t>
        <a:bodyPr/>
        <a:lstStyle/>
        <a:p>
          <a:endParaRPr lang="fr-FR"/>
        </a:p>
      </dgm:t>
    </dgm:pt>
    <dgm:pt modelId="{64963074-5CAF-F541-8614-B0DCE2C909B5}">
      <dgm:prSet/>
      <dgm:spPr/>
      <dgm:t>
        <a:bodyPr/>
        <a:lstStyle/>
        <a:p>
          <a:r>
            <a:rPr lang="fr-FR"/>
            <a:t>Traiter les doublées</a:t>
          </a:r>
          <a:endParaRPr lang="fr-FR" dirty="0"/>
        </a:p>
      </dgm:t>
    </dgm:pt>
    <dgm:pt modelId="{BAD6DEE0-5FC5-8E47-8F7F-911DF00AB24F}" type="parTrans" cxnId="{A693C882-C46C-4A46-BDA3-6A8DA692C6BA}">
      <dgm:prSet/>
      <dgm:spPr/>
      <dgm:t>
        <a:bodyPr/>
        <a:lstStyle/>
        <a:p>
          <a:endParaRPr lang="fr-FR"/>
        </a:p>
      </dgm:t>
    </dgm:pt>
    <dgm:pt modelId="{7208E55F-7A4E-6A42-B554-583FA3E7C32F}" type="sibTrans" cxnId="{A693C882-C46C-4A46-BDA3-6A8DA692C6BA}">
      <dgm:prSet/>
      <dgm:spPr/>
      <dgm:t>
        <a:bodyPr/>
        <a:lstStyle/>
        <a:p>
          <a:endParaRPr lang="fr-FR"/>
        </a:p>
      </dgm:t>
    </dgm:pt>
    <dgm:pt modelId="{7201E73B-0E18-2C41-AEA5-ACD41EAD38D6}">
      <dgm:prSet/>
      <dgm:spPr/>
      <dgm:t>
        <a:bodyPr/>
        <a:lstStyle/>
        <a:p>
          <a:r>
            <a:rPr lang="fr-FR"/>
            <a:t>Détecter et corriger des valeurs aberrantes</a:t>
          </a:r>
          <a:endParaRPr lang="fr-FR" dirty="0"/>
        </a:p>
      </dgm:t>
    </dgm:pt>
    <dgm:pt modelId="{69A35B6F-67AC-9643-B09C-52ECE0DD7BBF}" type="parTrans" cxnId="{4D8977DD-C989-9D42-BCFB-A0C285DA03BD}">
      <dgm:prSet/>
      <dgm:spPr/>
      <dgm:t>
        <a:bodyPr/>
        <a:lstStyle/>
        <a:p>
          <a:endParaRPr lang="fr-FR"/>
        </a:p>
      </dgm:t>
    </dgm:pt>
    <dgm:pt modelId="{2F1D4D12-022F-E44C-88C0-85A39ABA5F7F}" type="sibTrans" cxnId="{4D8977DD-C989-9D42-BCFB-A0C285DA03BD}">
      <dgm:prSet/>
      <dgm:spPr/>
      <dgm:t>
        <a:bodyPr/>
        <a:lstStyle/>
        <a:p>
          <a:endParaRPr lang="fr-FR"/>
        </a:p>
      </dgm:t>
    </dgm:pt>
    <dgm:pt modelId="{618E4869-AB8D-FB40-BE3D-68894CF2F093}">
      <dgm:prSet/>
      <dgm:spPr/>
      <dgm:t>
        <a:bodyPr/>
        <a:lstStyle/>
        <a:p>
          <a:r>
            <a:rPr lang="fr-FR" dirty="0"/>
            <a:t>Remplacer les valeurs manquantes restées</a:t>
          </a:r>
        </a:p>
      </dgm:t>
    </dgm:pt>
    <dgm:pt modelId="{B8A2B2A8-7ECE-DE49-825D-82E2B408DE52}" type="parTrans" cxnId="{920F7664-5778-6F4E-AE14-0F5A63CDDB2C}">
      <dgm:prSet/>
      <dgm:spPr/>
      <dgm:t>
        <a:bodyPr/>
        <a:lstStyle/>
        <a:p>
          <a:endParaRPr lang="fr-FR"/>
        </a:p>
      </dgm:t>
    </dgm:pt>
    <dgm:pt modelId="{A2516A05-E971-5347-A675-5A93C9640724}" type="sibTrans" cxnId="{920F7664-5778-6F4E-AE14-0F5A63CDDB2C}">
      <dgm:prSet/>
      <dgm:spPr/>
      <dgm:t>
        <a:bodyPr/>
        <a:lstStyle/>
        <a:p>
          <a:endParaRPr lang="fr-FR"/>
        </a:p>
      </dgm:t>
    </dgm:pt>
    <dgm:pt modelId="{DD5EDCCC-0FB7-A049-84CF-B6A686FE3DEC}" type="pres">
      <dgm:prSet presAssocID="{422C94A6-C0F5-EB4B-979F-185CDAC71034}" presName="Name0" presStyleCnt="0">
        <dgm:presLayoutVars>
          <dgm:dir/>
          <dgm:resizeHandles val="exact"/>
        </dgm:presLayoutVars>
      </dgm:prSet>
      <dgm:spPr/>
    </dgm:pt>
    <dgm:pt modelId="{DD157E74-803A-D44B-A717-0ABBA9E80640}" type="pres">
      <dgm:prSet presAssocID="{159C145D-EDFE-3542-8FF7-4C37DA1FDE93}" presName="parTxOnly" presStyleLbl="node1" presStyleIdx="0" presStyleCnt="6" custScaleY="142644">
        <dgm:presLayoutVars>
          <dgm:bulletEnabled val="1"/>
        </dgm:presLayoutVars>
      </dgm:prSet>
      <dgm:spPr/>
    </dgm:pt>
    <dgm:pt modelId="{654499A5-FF5A-8342-9B74-D43AE9E9A8C2}" type="pres">
      <dgm:prSet presAssocID="{C179694D-EFA6-5846-A753-85CE630D3D4E}" presName="parSpace" presStyleCnt="0"/>
      <dgm:spPr/>
    </dgm:pt>
    <dgm:pt modelId="{50E69213-60FB-D049-859C-15F5643A3119}" type="pres">
      <dgm:prSet presAssocID="{C07AEB4B-3DA4-DB42-AEC9-AC651D8E28EF}" presName="parTxOnly" presStyleLbl="node1" presStyleIdx="1" presStyleCnt="6" custScaleY="140351">
        <dgm:presLayoutVars>
          <dgm:bulletEnabled val="1"/>
        </dgm:presLayoutVars>
      </dgm:prSet>
      <dgm:spPr/>
    </dgm:pt>
    <dgm:pt modelId="{95DEBF96-AB24-104F-94A7-64737DFD9D03}" type="pres">
      <dgm:prSet presAssocID="{10C39692-9440-474F-ABF9-D785131EE4E6}" presName="parSpace" presStyleCnt="0"/>
      <dgm:spPr/>
    </dgm:pt>
    <dgm:pt modelId="{10782DB0-B753-3047-B11F-A2194A6485A3}" type="pres">
      <dgm:prSet presAssocID="{6807F50E-AE19-574B-92F0-04C1C8A7B3FC}" presName="parTxOnly" presStyleLbl="node1" presStyleIdx="2" presStyleCnt="6" custScaleY="140351">
        <dgm:presLayoutVars>
          <dgm:bulletEnabled val="1"/>
        </dgm:presLayoutVars>
      </dgm:prSet>
      <dgm:spPr/>
    </dgm:pt>
    <dgm:pt modelId="{13B127CB-9307-434E-AA2C-3B144CF5FFF1}" type="pres">
      <dgm:prSet presAssocID="{55F467FE-D7D9-2949-AA3C-589C180F8763}" presName="parSpace" presStyleCnt="0"/>
      <dgm:spPr/>
    </dgm:pt>
    <dgm:pt modelId="{719096F6-A2E8-C947-A6A8-1038513195CD}" type="pres">
      <dgm:prSet presAssocID="{64963074-5CAF-F541-8614-B0DCE2C909B5}" presName="parTxOnly" presStyleLbl="node1" presStyleIdx="3" presStyleCnt="6" custScaleY="140351">
        <dgm:presLayoutVars>
          <dgm:bulletEnabled val="1"/>
        </dgm:presLayoutVars>
      </dgm:prSet>
      <dgm:spPr/>
    </dgm:pt>
    <dgm:pt modelId="{3B1F4C77-FA15-8040-B2CA-A8FCFCD91D34}" type="pres">
      <dgm:prSet presAssocID="{7208E55F-7A4E-6A42-B554-583FA3E7C32F}" presName="parSpace" presStyleCnt="0"/>
      <dgm:spPr/>
    </dgm:pt>
    <dgm:pt modelId="{0871DC59-E156-B94D-84CC-86E41A15C2FB}" type="pres">
      <dgm:prSet presAssocID="{7201E73B-0E18-2C41-AEA5-ACD41EAD38D6}" presName="parTxOnly" presStyleLbl="node1" presStyleIdx="4" presStyleCnt="6" custScaleY="140351">
        <dgm:presLayoutVars>
          <dgm:bulletEnabled val="1"/>
        </dgm:presLayoutVars>
      </dgm:prSet>
      <dgm:spPr/>
    </dgm:pt>
    <dgm:pt modelId="{1DE87E5D-847F-4F4E-B6DA-86D6280B8EE1}" type="pres">
      <dgm:prSet presAssocID="{2F1D4D12-022F-E44C-88C0-85A39ABA5F7F}" presName="parSpace" presStyleCnt="0"/>
      <dgm:spPr/>
    </dgm:pt>
    <dgm:pt modelId="{630424E3-D3DC-9F4A-8259-2271BD68387D}" type="pres">
      <dgm:prSet presAssocID="{618E4869-AB8D-FB40-BE3D-68894CF2F093}" presName="parTxOnly" presStyleLbl="node1" presStyleIdx="5" presStyleCnt="6" custScaleY="140858">
        <dgm:presLayoutVars>
          <dgm:bulletEnabled val="1"/>
        </dgm:presLayoutVars>
      </dgm:prSet>
      <dgm:spPr/>
    </dgm:pt>
  </dgm:ptLst>
  <dgm:cxnLst>
    <dgm:cxn modelId="{D622F70D-24E0-8448-8CA0-5CCBF49C0E59}" srcId="{422C94A6-C0F5-EB4B-979F-185CDAC71034}" destId="{C07AEB4B-3DA4-DB42-AEC9-AC651D8E28EF}" srcOrd="1" destOrd="0" parTransId="{7539497F-5613-F24C-B540-5BE892EAFD3F}" sibTransId="{10C39692-9440-474F-ABF9-D785131EE4E6}"/>
    <dgm:cxn modelId="{DDFB620F-D365-694B-9047-1665C9709554}" type="presOf" srcId="{618E4869-AB8D-FB40-BE3D-68894CF2F093}" destId="{630424E3-D3DC-9F4A-8259-2271BD68387D}" srcOrd="0" destOrd="0" presId="urn:microsoft.com/office/officeart/2005/8/layout/hChevron3"/>
    <dgm:cxn modelId="{13E6851E-FBE3-C14F-AEE2-AD19D18F50B8}" srcId="{422C94A6-C0F5-EB4B-979F-185CDAC71034}" destId="{6807F50E-AE19-574B-92F0-04C1C8A7B3FC}" srcOrd="2" destOrd="0" parTransId="{73264BE1-3C2C-5B44-BC07-45169DB197D2}" sibTransId="{55F467FE-D7D9-2949-AA3C-589C180F8763}"/>
    <dgm:cxn modelId="{FFBB3D21-2AA2-474D-BB22-E7FD34462E28}" type="presOf" srcId="{6807F50E-AE19-574B-92F0-04C1C8A7B3FC}" destId="{10782DB0-B753-3047-B11F-A2194A6485A3}" srcOrd="0" destOrd="0" presId="urn:microsoft.com/office/officeart/2005/8/layout/hChevron3"/>
    <dgm:cxn modelId="{A65D7959-719F-1148-A473-0D38C7292483}" type="presOf" srcId="{159C145D-EDFE-3542-8FF7-4C37DA1FDE93}" destId="{DD157E74-803A-D44B-A717-0ABBA9E80640}" srcOrd="0" destOrd="0" presId="urn:microsoft.com/office/officeart/2005/8/layout/hChevron3"/>
    <dgm:cxn modelId="{920F7664-5778-6F4E-AE14-0F5A63CDDB2C}" srcId="{422C94A6-C0F5-EB4B-979F-185CDAC71034}" destId="{618E4869-AB8D-FB40-BE3D-68894CF2F093}" srcOrd="5" destOrd="0" parTransId="{B8A2B2A8-7ECE-DE49-825D-82E2B408DE52}" sibTransId="{A2516A05-E971-5347-A675-5A93C9640724}"/>
    <dgm:cxn modelId="{A693C882-C46C-4A46-BDA3-6A8DA692C6BA}" srcId="{422C94A6-C0F5-EB4B-979F-185CDAC71034}" destId="{64963074-5CAF-F541-8614-B0DCE2C909B5}" srcOrd="3" destOrd="0" parTransId="{BAD6DEE0-5FC5-8E47-8F7F-911DF00AB24F}" sibTransId="{7208E55F-7A4E-6A42-B554-583FA3E7C32F}"/>
    <dgm:cxn modelId="{6CA4AE8A-27C7-DC42-A9DD-B795C3A0CCB4}" type="presOf" srcId="{C07AEB4B-3DA4-DB42-AEC9-AC651D8E28EF}" destId="{50E69213-60FB-D049-859C-15F5643A3119}" srcOrd="0" destOrd="0" presId="urn:microsoft.com/office/officeart/2005/8/layout/hChevron3"/>
    <dgm:cxn modelId="{527024B0-9ACF-CF40-B9FF-8D8B2F4D331E}" type="presOf" srcId="{422C94A6-C0F5-EB4B-979F-185CDAC71034}" destId="{DD5EDCCC-0FB7-A049-84CF-B6A686FE3DEC}" srcOrd="0" destOrd="0" presId="urn:microsoft.com/office/officeart/2005/8/layout/hChevron3"/>
    <dgm:cxn modelId="{DAC4F3B4-9EB1-0E45-9D43-39DA8B6DD8C8}" type="presOf" srcId="{64963074-5CAF-F541-8614-B0DCE2C909B5}" destId="{719096F6-A2E8-C947-A6A8-1038513195CD}" srcOrd="0" destOrd="0" presId="urn:microsoft.com/office/officeart/2005/8/layout/hChevron3"/>
    <dgm:cxn modelId="{AC426AB5-86C3-0147-859D-6E9CC006A417}" srcId="{422C94A6-C0F5-EB4B-979F-185CDAC71034}" destId="{159C145D-EDFE-3542-8FF7-4C37DA1FDE93}" srcOrd="0" destOrd="0" parTransId="{00D53017-D56D-8045-9A35-D5C6FAA192F4}" sibTransId="{C179694D-EFA6-5846-A753-85CE630D3D4E}"/>
    <dgm:cxn modelId="{4D8977DD-C989-9D42-BCFB-A0C285DA03BD}" srcId="{422C94A6-C0F5-EB4B-979F-185CDAC71034}" destId="{7201E73B-0E18-2C41-AEA5-ACD41EAD38D6}" srcOrd="4" destOrd="0" parTransId="{69A35B6F-67AC-9643-B09C-52ECE0DD7BBF}" sibTransId="{2F1D4D12-022F-E44C-88C0-85A39ABA5F7F}"/>
    <dgm:cxn modelId="{D324CAE7-0601-B440-B19D-F69C1015423F}" type="presOf" srcId="{7201E73B-0E18-2C41-AEA5-ACD41EAD38D6}" destId="{0871DC59-E156-B94D-84CC-86E41A15C2FB}" srcOrd="0" destOrd="0" presId="urn:microsoft.com/office/officeart/2005/8/layout/hChevron3"/>
    <dgm:cxn modelId="{6A5E196F-D764-F746-AF99-C4666DE0B372}" type="presParOf" srcId="{DD5EDCCC-0FB7-A049-84CF-B6A686FE3DEC}" destId="{DD157E74-803A-D44B-A717-0ABBA9E80640}" srcOrd="0" destOrd="0" presId="urn:microsoft.com/office/officeart/2005/8/layout/hChevron3"/>
    <dgm:cxn modelId="{9D553667-5F78-8348-8EDD-706228C5646A}" type="presParOf" srcId="{DD5EDCCC-0FB7-A049-84CF-B6A686FE3DEC}" destId="{654499A5-FF5A-8342-9B74-D43AE9E9A8C2}" srcOrd="1" destOrd="0" presId="urn:microsoft.com/office/officeart/2005/8/layout/hChevron3"/>
    <dgm:cxn modelId="{A83AB0F2-7C96-D245-B386-7E996B0E6C64}" type="presParOf" srcId="{DD5EDCCC-0FB7-A049-84CF-B6A686FE3DEC}" destId="{50E69213-60FB-D049-859C-15F5643A3119}" srcOrd="2" destOrd="0" presId="urn:microsoft.com/office/officeart/2005/8/layout/hChevron3"/>
    <dgm:cxn modelId="{5368FA34-3AAB-DD4D-BB05-B52BE79C855B}" type="presParOf" srcId="{DD5EDCCC-0FB7-A049-84CF-B6A686FE3DEC}" destId="{95DEBF96-AB24-104F-94A7-64737DFD9D03}" srcOrd="3" destOrd="0" presId="urn:microsoft.com/office/officeart/2005/8/layout/hChevron3"/>
    <dgm:cxn modelId="{8FE46C41-0CF6-484C-8C16-9F297F6104CA}" type="presParOf" srcId="{DD5EDCCC-0FB7-A049-84CF-B6A686FE3DEC}" destId="{10782DB0-B753-3047-B11F-A2194A6485A3}" srcOrd="4" destOrd="0" presId="urn:microsoft.com/office/officeart/2005/8/layout/hChevron3"/>
    <dgm:cxn modelId="{CEB5C48E-4E54-8A46-B006-EDC02E5DF4E0}" type="presParOf" srcId="{DD5EDCCC-0FB7-A049-84CF-B6A686FE3DEC}" destId="{13B127CB-9307-434E-AA2C-3B144CF5FFF1}" srcOrd="5" destOrd="0" presId="urn:microsoft.com/office/officeart/2005/8/layout/hChevron3"/>
    <dgm:cxn modelId="{2CBD2D90-0467-114B-BBA5-29B15174407A}" type="presParOf" srcId="{DD5EDCCC-0FB7-A049-84CF-B6A686FE3DEC}" destId="{719096F6-A2E8-C947-A6A8-1038513195CD}" srcOrd="6" destOrd="0" presId="urn:microsoft.com/office/officeart/2005/8/layout/hChevron3"/>
    <dgm:cxn modelId="{D504EFE7-A242-7D4F-917B-FE065E14801B}" type="presParOf" srcId="{DD5EDCCC-0FB7-A049-84CF-B6A686FE3DEC}" destId="{3B1F4C77-FA15-8040-B2CA-A8FCFCD91D34}" srcOrd="7" destOrd="0" presId="urn:microsoft.com/office/officeart/2005/8/layout/hChevron3"/>
    <dgm:cxn modelId="{00AB2370-9BCD-8748-AA00-990FE29C89FC}" type="presParOf" srcId="{DD5EDCCC-0FB7-A049-84CF-B6A686FE3DEC}" destId="{0871DC59-E156-B94D-84CC-86E41A15C2FB}" srcOrd="8" destOrd="0" presId="urn:microsoft.com/office/officeart/2005/8/layout/hChevron3"/>
    <dgm:cxn modelId="{A85695E2-C472-1540-BBE3-F9A3A18A1CFC}" type="presParOf" srcId="{DD5EDCCC-0FB7-A049-84CF-B6A686FE3DEC}" destId="{1DE87E5D-847F-4F4E-B6DA-86D6280B8EE1}" srcOrd="9" destOrd="0" presId="urn:microsoft.com/office/officeart/2005/8/layout/hChevron3"/>
    <dgm:cxn modelId="{4A6B0EFB-8889-0F42-A17C-7EDB6FCACCDD}" type="presParOf" srcId="{DD5EDCCC-0FB7-A049-84CF-B6A686FE3DEC}" destId="{630424E3-D3DC-9F4A-8259-2271BD68387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22C94A6-C0F5-EB4B-979F-185CDAC71034}" type="doc">
      <dgm:prSet loTypeId="urn:microsoft.com/office/officeart/2005/8/layout/hChevron3" loCatId="" qsTypeId="urn:microsoft.com/office/officeart/2005/8/quickstyle/simple1" qsCatId="simple" csTypeId="urn:microsoft.com/office/officeart/2005/8/colors/accent0_1" csCatId="mainScheme" phldr="1"/>
      <dgm:spPr/>
      <dgm:t>
        <a:bodyPr/>
        <a:lstStyle/>
        <a:p>
          <a:endParaRPr lang="fr-FR"/>
        </a:p>
      </dgm:t>
    </dgm:pt>
    <dgm:pt modelId="{159C145D-EDFE-3542-8FF7-4C37DA1FDE93}">
      <dgm:prSet phldrT="[Texte]"/>
      <dgm:spPr>
        <a:solidFill>
          <a:schemeClr val="bg1"/>
        </a:solidFill>
        <a:ln>
          <a:solidFill>
            <a:schemeClr val="dk1">
              <a:shade val="80000"/>
              <a:hueOff val="0"/>
              <a:satOff val="0"/>
              <a:lumOff val="0"/>
            </a:schemeClr>
          </a:solidFill>
        </a:ln>
      </dgm:spPr>
      <dgm:t>
        <a:bodyPr/>
        <a:lstStyle/>
        <a:p>
          <a:r>
            <a:rPr lang="fr-FR" dirty="0"/>
            <a:t>Traiter des valeurs manquantes </a:t>
          </a:r>
        </a:p>
      </dgm:t>
    </dgm:pt>
    <dgm:pt modelId="{00D53017-D56D-8045-9A35-D5C6FAA192F4}" type="parTrans" cxnId="{AC426AB5-86C3-0147-859D-6E9CC006A417}">
      <dgm:prSet/>
      <dgm:spPr/>
      <dgm:t>
        <a:bodyPr/>
        <a:lstStyle/>
        <a:p>
          <a:endParaRPr lang="fr-FR"/>
        </a:p>
      </dgm:t>
    </dgm:pt>
    <dgm:pt modelId="{C179694D-EFA6-5846-A753-85CE630D3D4E}" type="sibTrans" cxnId="{AC426AB5-86C3-0147-859D-6E9CC006A417}">
      <dgm:prSet/>
      <dgm:spPr/>
      <dgm:t>
        <a:bodyPr/>
        <a:lstStyle/>
        <a:p>
          <a:endParaRPr lang="fr-FR"/>
        </a:p>
      </dgm:t>
    </dgm:pt>
    <dgm:pt modelId="{C07AEB4B-3DA4-DB42-AEC9-AC651D8E28EF}">
      <dgm:prSet phldrT="[Texte]"/>
      <dgm:spPr>
        <a:solidFill>
          <a:schemeClr val="bg1"/>
        </a:solidFill>
      </dgm:spPr>
      <dgm:t>
        <a:bodyPr/>
        <a:lstStyle/>
        <a:p>
          <a:r>
            <a:rPr lang="fr-FR" dirty="0"/>
            <a:t>Modifier des types</a:t>
          </a:r>
        </a:p>
      </dgm:t>
    </dgm:pt>
    <dgm:pt modelId="{7539497F-5613-F24C-B540-5BE892EAFD3F}" type="parTrans" cxnId="{D622F70D-24E0-8448-8CA0-5CCBF49C0E59}">
      <dgm:prSet/>
      <dgm:spPr/>
      <dgm:t>
        <a:bodyPr/>
        <a:lstStyle/>
        <a:p>
          <a:endParaRPr lang="fr-FR"/>
        </a:p>
      </dgm:t>
    </dgm:pt>
    <dgm:pt modelId="{10C39692-9440-474F-ABF9-D785131EE4E6}" type="sibTrans" cxnId="{D622F70D-24E0-8448-8CA0-5CCBF49C0E59}">
      <dgm:prSet/>
      <dgm:spPr/>
      <dgm:t>
        <a:bodyPr/>
        <a:lstStyle/>
        <a:p>
          <a:endParaRPr lang="fr-FR"/>
        </a:p>
      </dgm:t>
    </dgm:pt>
    <dgm:pt modelId="{6807F50E-AE19-574B-92F0-04C1C8A7B3FC}">
      <dgm:prSet phldrT="[Texte]"/>
      <dgm:spPr>
        <a:solidFill>
          <a:schemeClr val="accent6"/>
        </a:solidFill>
      </dgm:spPr>
      <dgm:t>
        <a:bodyPr/>
        <a:lstStyle/>
        <a:p>
          <a:r>
            <a:rPr lang="fr-FR"/>
            <a:t>Reformer des chaines de caractères</a:t>
          </a:r>
          <a:endParaRPr lang="fr-FR" dirty="0"/>
        </a:p>
      </dgm:t>
    </dgm:pt>
    <dgm:pt modelId="{73264BE1-3C2C-5B44-BC07-45169DB197D2}" type="parTrans" cxnId="{13E6851E-FBE3-C14F-AEE2-AD19D18F50B8}">
      <dgm:prSet/>
      <dgm:spPr/>
      <dgm:t>
        <a:bodyPr/>
        <a:lstStyle/>
        <a:p>
          <a:endParaRPr lang="fr-FR"/>
        </a:p>
      </dgm:t>
    </dgm:pt>
    <dgm:pt modelId="{55F467FE-D7D9-2949-AA3C-589C180F8763}" type="sibTrans" cxnId="{13E6851E-FBE3-C14F-AEE2-AD19D18F50B8}">
      <dgm:prSet/>
      <dgm:spPr/>
      <dgm:t>
        <a:bodyPr/>
        <a:lstStyle/>
        <a:p>
          <a:endParaRPr lang="fr-FR"/>
        </a:p>
      </dgm:t>
    </dgm:pt>
    <dgm:pt modelId="{64963074-5CAF-F541-8614-B0DCE2C909B5}">
      <dgm:prSet/>
      <dgm:spPr/>
      <dgm:t>
        <a:bodyPr/>
        <a:lstStyle/>
        <a:p>
          <a:r>
            <a:rPr lang="fr-FR"/>
            <a:t>Traiter les doublées</a:t>
          </a:r>
          <a:endParaRPr lang="fr-FR" dirty="0"/>
        </a:p>
      </dgm:t>
    </dgm:pt>
    <dgm:pt modelId="{BAD6DEE0-5FC5-8E47-8F7F-911DF00AB24F}" type="parTrans" cxnId="{A693C882-C46C-4A46-BDA3-6A8DA692C6BA}">
      <dgm:prSet/>
      <dgm:spPr/>
      <dgm:t>
        <a:bodyPr/>
        <a:lstStyle/>
        <a:p>
          <a:endParaRPr lang="fr-FR"/>
        </a:p>
      </dgm:t>
    </dgm:pt>
    <dgm:pt modelId="{7208E55F-7A4E-6A42-B554-583FA3E7C32F}" type="sibTrans" cxnId="{A693C882-C46C-4A46-BDA3-6A8DA692C6BA}">
      <dgm:prSet/>
      <dgm:spPr/>
      <dgm:t>
        <a:bodyPr/>
        <a:lstStyle/>
        <a:p>
          <a:endParaRPr lang="fr-FR"/>
        </a:p>
      </dgm:t>
    </dgm:pt>
    <dgm:pt modelId="{7201E73B-0E18-2C41-AEA5-ACD41EAD38D6}">
      <dgm:prSet/>
      <dgm:spPr/>
      <dgm:t>
        <a:bodyPr/>
        <a:lstStyle/>
        <a:p>
          <a:r>
            <a:rPr lang="fr-FR"/>
            <a:t>Détecter et corriger des valeurs aberrantes</a:t>
          </a:r>
          <a:endParaRPr lang="fr-FR" dirty="0"/>
        </a:p>
      </dgm:t>
    </dgm:pt>
    <dgm:pt modelId="{69A35B6F-67AC-9643-B09C-52ECE0DD7BBF}" type="parTrans" cxnId="{4D8977DD-C989-9D42-BCFB-A0C285DA03BD}">
      <dgm:prSet/>
      <dgm:spPr/>
      <dgm:t>
        <a:bodyPr/>
        <a:lstStyle/>
        <a:p>
          <a:endParaRPr lang="fr-FR"/>
        </a:p>
      </dgm:t>
    </dgm:pt>
    <dgm:pt modelId="{2F1D4D12-022F-E44C-88C0-85A39ABA5F7F}" type="sibTrans" cxnId="{4D8977DD-C989-9D42-BCFB-A0C285DA03BD}">
      <dgm:prSet/>
      <dgm:spPr/>
      <dgm:t>
        <a:bodyPr/>
        <a:lstStyle/>
        <a:p>
          <a:endParaRPr lang="fr-FR"/>
        </a:p>
      </dgm:t>
    </dgm:pt>
    <dgm:pt modelId="{618E4869-AB8D-FB40-BE3D-68894CF2F093}">
      <dgm:prSet/>
      <dgm:spPr/>
      <dgm:t>
        <a:bodyPr/>
        <a:lstStyle/>
        <a:p>
          <a:r>
            <a:rPr lang="fr-FR" dirty="0"/>
            <a:t>Remplacer les valeurs manquantes restées</a:t>
          </a:r>
        </a:p>
      </dgm:t>
    </dgm:pt>
    <dgm:pt modelId="{B8A2B2A8-7ECE-DE49-825D-82E2B408DE52}" type="parTrans" cxnId="{920F7664-5778-6F4E-AE14-0F5A63CDDB2C}">
      <dgm:prSet/>
      <dgm:spPr/>
      <dgm:t>
        <a:bodyPr/>
        <a:lstStyle/>
        <a:p>
          <a:endParaRPr lang="fr-FR"/>
        </a:p>
      </dgm:t>
    </dgm:pt>
    <dgm:pt modelId="{A2516A05-E971-5347-A675-5A93C9640724}" type="sibTrans" cxnId="{920F7664-5778-6F4E-AE14-0F5A63CDDB2C}">
      <dgm:prSet/>
      <dgm:spPr/>
      <dgm:t>
        <a:bodyPr/>
        <a:lstStyle/>
        <a:p>
          <a:endParaRPr lang="fr-FR"/>
        </a:p>
      </dgm:t>
    </dgm:pt>
    <dgm:pt modelId="{DD5EDCCC-0FB7-A049-84CF-B6A686FE3DEC}" type="pres">
      <dgm:prSet presAssocID="{422C94A6-C0F5-EB4B-979F-185CDAC71034}" presName="Name0" presStyleCnt="0">
        <dgm:presLayoutVars>
          <dgm:dir/>
          <dgm:resizeHandles val="exact"/>
        </dgm:presLayoutVars>
      </dgm:prSet>
      <dgm:spPr/>
    </dgm:pt>
    <dgm:pt modelId="{DD157E74-803A-D44B-A717-0ABBA9E80640}" type="pres">
      <dgm:prSet presAssocID="{159C145D-EDFE-3542-8FF7-4C37DA1FDE93}" presName="parTxOnly" presStyleLbl="node1" presStyleIdx="0" presStyleCnt="6" custScaleY="142644">
        <dgm:presLayoutVars>
          <dgm:bulletEnabled val="1"/>
        </dgm:presLayoutVars>
      </dgm:prSet>
      <dgm:spPr/>
    </dgm:pt>
    <dgm:pt modelId="{654499A5-FF5A-8342-9B74-D43AE9E9A8C2}" type="pres">
      <dgm:prSet presAssocID="{C179694D-EFA6-5846-A753-85CE630D3D4E}" presName="parSpace" presStyleCnt="0"/>
      <dgm:spPr/>
    </dgm:pt>
    <dgm:pt modelId="{50E69213-60FB-D049-859C-15F5643A3119}" type="pres">
      <dgm:prSet presAssocID="{C07AEB4B-3DA4-DB42-AEC9-AC651D8E28EF}" presName="parTxOnly" presStyleLbl="node1" presStyleIdx="1" presStyleCnt="6" custScaleY="140351">
        <dgm:presLayoutVars>
          <dgm:bulletEnabled val="1"/>
        </dgm:presLayoutVars>
      </dgm:prSet>
      <dgm:spPr/>
    </dgm:pt>
    <dgm:pt modelId="{95DEBF96-AB24-104F-94A7-64737DFD9D03}" type="pres">
      <dgm:prSet presAssocID="{10C39692-9440-474F-ABF9-D785131EE4E6}" presName="parSpace" presStyleCnt="0"/>
      <dgm:spPr/>
    </dgm:pt>
    <dgm:pt modelId="{10782DB0-B753-3047-B11F-A2194A6485A3}" type="pres">
      <dgm:prSet presAssocID="{6807F50E-AE19-574B-92F0-04C1C8A7B3FC}" presName="parTxOnly" presStyleLbl="node1" presStyleIdx="2" presStyleCnt="6" custScaleY="140351">
        <dgm:presLayoutVars>
          <dgm:bulletEnabled val="1"/>
        </dgm:presLayoutVars>
      </dgm:prSet>
      <dgm:spPr/>
    </dgm:pt>
    <dgm:pt modelId="{13B127CB-9307-434E-AA2C-3B144CF5FFF1}" type="pres">
      <dgm:prSet presAssocID="{55F467FE-D7D9-2949-AA3C-589C180F8763}" presName="parSpace" presStyleCnt="0"/>
      <dgm:spPr/>
    </dgm:pt>
    <dgm:pt modelId="{719096F6-A2E8-C947-A6A8-1038513195CD}" type="pres">
      <dgm:prSet presAssocID="{64963074-5CAF-F541-8614-B0DCE2C909B5}" presName="parTxOnly" presStyleLbl="node1" presStyleIdx="3" presStyleCnt="6" custScaleY="140351">
        <dgm:presLayoutVars>
          <dgm:bulletEnabled val="1"/>
        </dgm:presLayoutVars>
      </dgm:prSet>
      <dgm:spPr/>
    </dgm:pt>
    <dgm:pt modelId="{3B1F4C77-FA15-8040-B2CA-A8FCFCD91D34}" type="pres">
      <dgm:prSet presAssocID="{7208E55F-7A4E-6A42-B554-583FA3E7C32F}" presName="parSpace" presStyleCnt="0"/>
      <dgm:spPr/>
    </dgm:pt>
    <dgm:pt modelId="{0871DC59-E156-B94D-84CC-86E41A15C2FB}" type="pres">
      <dgm:prSet presAssocID="{7201E73B-0E18-2C41-AEA5-ACD41EAD38D6}" presName="parTxOnly" presStyleLbl="node1" presStyleIdx="4" presStyleCnt="6" custScaleY="140351">
        <dgm:presLayoutVars>
          <dgm:bulletEnabled val="1"/>
        </dgm:presLayoutVars>
      </dgm:prSet>
      <dgm:spPr/>
    </dgm:pt>
    <dgm:pt modelId="{1DE87E5D-847F-4F4E-B6DA-86D6280B8EE1}" type="pres">
      <dgm:prSet presAssocID="{2F1D4D12-022F-E44C-88C0-85A39ABA5F7F}" presName="parSpace" presStyleCnt="0"/>
      <dgm:spPr/>
    </dgm:pt>
    <dgm:pt modelId="{630424E3-D3DC-9F4A-8259-2271BD68387D}" type="pres">
      <dgm:prSet presAssocID="{618E4869-AB8D-FB40-BE3D-68894CF2F093}" presName="parTxOnly" presStyleLbl="node1" presStyleIdx="5" presStyleCnt="6" custScaleY="140858">
        <dgm:presLayoutVars>
          <dgm:bulletEnabled val="1"/>
        </dgm:presLayoutVars>
      </dgm:prSet>
      <dgm:spPr/>
    </dgm:pt>
  </dgm:ptLst>
  <dgm:cxnLst>
    <dgm:cxn modelId="{D622F70D-24E0-8448-8CA0-5CCBF49C0E59}" srcId="{422C94A6-C0F5-EB4B-979F-185CDAC71034}" destId="{C07AEB4B-3DA4-DB42-AEC9-AC651D8E28EF}" srcOrd="1" destOrd="0" parTransId="{7539497F-5613-F24C-B540-5BE892EAFD3F}" sibTransId="{10C39692-9440-474F-ABF9-D785131EE4E6}"/>
    <dgm:cxn modelId="{DDFB620F-D365-694B-9047-1665C9709554}" type="presOf" srcId="{618E4869-AB8D-FB40-BE3D-68894CF2F093}" destId="{630424E3-D3DC-9F4A-8259-2271BD68387D}" srcOrd="0" destOrd="0" presId="urn:microsoft.com/office/officeart/2005/8/layout/hChevron3"/>
    <dgm:cxn modelId="{13E6851E-FBE3-C14F-AEE2-AD19D18F50B8}" srcId="{422C94A6-C0F5-EB4B-979F-185CDAC71034}" destId="{6807F50E-AE19-574B-92F0-04C1C8A7B3FC}" srcOrd="2" destOrd="0" parTransId="{73264BE1-3C2C-5B44-BC07-45169DB197D2}" sibTransId="{55F467FE-D7D9-2949-AA3C-589C180F8763}"/>
    <dgm:cxn modelId="{FFBB3D21-2AA2-474D-BB22-E7FD34462E28}" type="presOf" srcId="{6807F50E-AE19-574B-92F0-04C1C8A7B3FC}" destId="{10782DB0-B753-3047-B11F-A2194A6485A3}" srcOrd="0" destOrd="0" presId="urn:microsoft.com/office/officeart/2005/8/layout/hChevron3"/>
    <dgm:cxn modelId="{A65D7959-719F-1148-A473-0D38C7292483}" type="presOf" srcId="{159C145D-EDFE-3542-8FF7-4C37DA1FDE93}" destId="{DD157E74-803A-D44B-A717-0ABBA9E80640}" srcOrd="0" destOrd="0" presId="urn:microsoft.com/office/officeart/2005/8/layout/hChevron3"/>
    <dgm:cxn modelId="{920F7664-5778-6F4E-AE14-0F5A63CDDB2C}" srcId="{422C94A6-C0F5-EB4B-979F-185CDAC71034}" destId="{618E4869-AB8D-FB40-BE3D-68894CF2F093}" srcOrd="5" destOrd="0" parTransId="{B8A2B2A8-7ECE-DE49-825D-82E2B408DE52}" sibTransId="{A2516A05-E971-5347-A675-5A93C9640724}"/>
    <dgm:cxn modelId="{A693C882-C46C-4A46-BDA3-6A8DA692C6BA}" srcId="{422C94A6-C0F5-EB4B-979F-185CDAC71034}" destId="{64963074-5CAF-F541-8614-B0DCE2C909B5}" srcOrd="3" destOrd="0" parTransId="{BAD6DEE0-5FC5-8E47-8F7F-911DF00AB24F}" sibTransId="{7208E55F-7A4E-6A42-B554-583FA3E7C32F}"/>
    <dgm:cxn modelId="{6CA4AE8A-27C7-DC42-A9DD-B795C3A0CCB4}" type="presOf" srcId="{C07AEB4B-3DA4-DB42-AEC9-AC651D8E28EF}" destId="{50E69213-60FB-D049-859C-15F5643A3119}" srcOrd="0" destOrd="0" presId="urn:microsoft.com/office/officeart/2005/8/layout/hChevron3"/>
    <dgm:cxn modelId="{527024B0-9ACF-CF40-B9FF-8D8B2F4D331E}" type="presOf" srcId="{422C94A6-C0F5-EB4B-979F-185CDAC71034}" destId="{DD5EDCCC-0FB7-A049-84CF-B6A686FE3DEC}" srcOrd="0" destOrd="0" presId="urn:microsoft.com/office/officeart/2005/8/layout/hChevron3"/>
    <dgm:cxn modelId="{DAC4F3B4-9EB1-0E45-9D43-39DA8B6DD8C8}" type="presOf" srcId="{64963074-5CAF-F541-8614-B0DCE2C909B5}" destId="{719096F6-A2E8-C947-A6A8-1038513195CD}" srcOrd="0" destOrd="0" presId="urn:microsoft.com/office/officeart/2005/8/layout/hChevron3"/>
    <dgm:cxn modelId="{AC426AB5-86C3-0147-859D-6E9CC006A417}" srcId="{422C94A6-C0F5-EB4B-979F-185CDAC71034}" destId="{159C145D-EDFE-3542-8FF7-4C37DA1FDE93}" srcOrd="0" destOrd="0" parTransId="{00D53017-D56D-8045-9A35-D5C6FAA192F4}" sibTransId="{C179694D-EFA6-5846-A753-85CE630D3D4E}"/>
    <dgm:cxn modelId="{4D8977DD-C989-9D42-BCFB-A0C285DA03BD}" srcId="{422C94A6-C0F5-EB4B-979F-185CDAC71034}" destId="{7201E73B-0E18-2C41-AEA5-ACD41EAD38D6}" srcOrd="4" destOrd="0" parTransId="{69A35B6F-67AC-9643-B09C-52ECE0DD7BBF}" sibTransId="{2F1D4D12-022F-E44C-88C0-85A39ABA5F7F}"/>
    <dgm:cxn modelId="{D324CAE7-0601-B440-B19D-F69C1015423F}" type="presOf" srcId="{7201E73B-0E18-2C41-AEA5-ACD41EAD38D6}" destId="{0871DC59-E156-B94D-84CC-86E41A15C2FB}" srcOrd="0" destOrd="0" presId="urn:microsoft.com/office/officeart/2005/8/layout/hChevron3"/>
    <dgm:cxn modelId="{6A5E196F-D764-F746-AF99-C4666DE0B372}" type="presParOf" srcId="{DD5EDCCC-0FB7-A049-84CF-B6A686FE3DEC}" destId="{DD157E74-803A-D44B-A717-0ABBA9E80640}" srcOrd="0" destOrd="0" presId="urn:microsoft.com/office/officeart/2005/8/layout/hChevron3"/>
    <dgm:cxn modelId="{9D553667-5F78-8348-8EDD-706228C5646A}" type="presParOf" srcId="{DD5EDCCC-0FB7-A049-84CF-B6A686FE3DEC}" destId="{654499A5-FF5A-8342-9B74-D43AE9E9A8C2}" srcOrd="1" destOrd="0" presId="urn:microsoft.com/office/officeart/2005/8/layout/hChevron3"/>
    <dgm:cxn modelId="{A83AB0F2-7C96-D245-B386-7E996B0E6C64}" type="presParOf" srcId="{DD5EDCCC-0FB7-A049-84CF-B6A686FE3DEC}" destId="{50E69213-60FB-D049-859C-15F5643A3119}" srcOrd="2" destOrd="0" presId="urn:microsoft.com/office/officeart/2005/8/layout/hChevron3"/>
    <dgm:cxn modelId="{5368FA34-3AAB-DD4D-BB05-B52BE79C855B}" type="presParOf" srcId="{DD5EDCCC-0FB7-A049-84CF-B6A686FE3DEC}" destId="{95DEBF96-AB24-104F-94A7-64737DFD9D03}" srcOrd="3" destOrd="0" presId="urn:microsoft.com/office/officeart/2005/8/layout/hChevron3"/>
    <dgm:cxn modelId="{8FE46C41-0CF6-484C-8C16-9F297F6104CA}" type="presParOf" srcId="{DD5EDCCC-0FB7-A049-84CF-B6A686FE3DEC}" destId="{10782DB0-B753-3047-B11F-A2194A6485A3}" srcOrd="4" destOrd="0" presId="urn:microsoft.com/office/officeart/2005/8/layout/hChevron3"/>
    <dgm:cxn modelId="{CEB5C48E-4E54-8A46-B006-EDC02E5DF4E0}" type="presParOf" srcId="{DD5EDCCC-0FB7-A049-84CF-B6A686FE3DEC}" destId="{13B127CB-9307-434E-AA2C-3B144CF5FFF1}" srcOrd="5" destOrd="0" presId="urn:microsoft.com/office/officeart/2005/8/layout/hChevron3"/>
    <dgm:cxn modelId="{2CBD2D90-0467-114B-BBA5-29B15174407A}" type="presParOf" srcId="{DD5EDCCC-0FB7-A049-84CF-B6A686FE3DEC}" destId="{719096F6-A2E8-C947-A6A8-1038513195CD}" srcOrd="6" destOrd="0" presId="urn:microsoft.com/office/officeart/2005/8/layout/hChevron3"/>
    <dgm:cxn modelId="{D504EFE7-A242-7D4F-917B-FE065E14801B}" type="presParOf" srcId="{DD5EDCCC-0FB7-A049-84CF-B6A686FE3DEC}" destId="{3B1F4C77-FA15-8040-B2CA-A8FCFCD91D34}" srcOrd="7" destOrd="0" presId="urn:microsoft.com/office/officeart/2005/8/layout/hChevron3"/>
    <dgm:cxn modelId="{00AB2370-9BCD-8748-AA00-990FE29C89FC}" type="presParOf" srcId="{DD5EDCCC-0FB7-A049-84CF-B6A686FE3DEC}" destId="{0871DC59-E156-B94D-84CC-86E41A15C2FB}" srcOrd="8" destOrd="0" presId="urn:microsoft.com/office/officeart/2005/8/layout/hChevron3"/>
    <dgm:cxn modelId="{A85695E2-C472-1540-BBE3-F9A3A18A1CFC}" type="presParOf" srcId="{DD5EDCCC-0FB7-A049-84CF-B6A686FE3DEC}" destId="{1DE87E5D-847F-4F4E-B6DA-86D6280B8EE1}" srcOrd="9" destOrd="0" presId="urn:microsoft.com/office/officeart/2005/8/layout/hChevron3"/>
    <dgm:cxn modelId="{4A6B0EFB-8889-0F42-A17C-7EDB6FCACCDD}" type="presParOf" srcId="{DD5EDCCC-0FB7-A049-84CF-B6A686FE3DEC}" destId="{630424E3-D3DC-9F4A-8259-2271BD68387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22C94A6-C0F5-EB4B-979F-185CDAC71034}" type="doc">
      <dgm:prSet loTypeId="urn:microsoft.com/office/officeart/2005/8/layout/hChevron3" loCatId="" qsTypeId="urn:microsoft.com/office/officeart/2005/8/quickstyle/simple1" qsCatId="simple" csTypeId="urn:microsoft.com/office/officeart/2005/8/colors/accent0_1" csCatId="mainScheme" phldr="1"/>
      <dgm:spPr/>
      <dgm:t>
        <a:bodyPr/>
        <a:lstStyle/>
        <a:p>
          <a:endParaRPr lang="fr-FR"/>
        </a:p>
      </dgm:t>
    </dgm:pt>
    <dgm:pt modelId="{159C145D-EDFE-3542-8FF7-4C37DA1FDE93}">
      <dgm:prSet phldrT="[Texte]"/>
      <dgm:spPr>
        <a:solidFill>
          <a:schemeClr val="bg1"/>
        </a:solidFill>
        <a:ln>
          <a:solidFill>
            <a:schemeClr val="dk1">
              <a:shade val="80000"/>
              <a:hueOff val="0"/>
              <a:satOff val="0"/>
              <a:lumOff val="0"/>
            </a:schemeClr>
          </a:solidFill>
        </a:ln>
      </dgm:spPr>
      <dgm:t>
        <a:bodyPr/>
        <a:lstStyle/>
        <a:p>
          <a:r>
            <a:rPr lang="fr-FR" dirty="0"/>
            <a:t>Traiter des valeurs manquantes </a:t>
          </a:r>
        </a:p>
      </dgm:t>
    </dgm:pt>
    <dgm:pt modelId="{00D53017-D56D-8045-9A35-D5C6FAA192F4}" type="parTrans" cxnId="{AC426AB5-86C3-0147-859D-6E9CC006A417}">
      <dgm:prSet/>
      <dgm:spPr/>
      <dgm:t>
        <a:bodyPr/>
        <a:lstStyle/>
        <a:p>
          <a:endParaRPr lang="fr-FR"/>
        </a:p>
      </dgm:t>
    </dgm:pt>
    <dgm:pt modelId="{C179694D-EFA6-5846-A753-85CE630D3D4E}" type="sibTrans" cxnId="{AC426AB5-86C3-0147-859D-6E9CC006A417}">
      <dgm:prSet/>
      <dgm:spPr/>
      <dgm:t>
        <a:bodyPr/>
        <a:lstStyle/>
        <a:p>
          <a:endParaRPr lang="fr-FR"/>
        </a:p>
      </dgm:t>
    </dgm:pt>
    <dgm:pt modelId="{C07AEB4B-3DA4-DB42-AEC9-AC651D8E28EF}">
      <dgm:prSet phldrT="[Texte]"/>
      <dgm:spPr>
        <a:solidFill>
          <a:schemeClr val="bg1"/>
        </a:solidFill>
      </dgm:spPr>
      <dgm:t>
        <a:bodyPr/>
        <a:lstStyle/>
        <a:p>
          <a:r>
            <a:rPr lang="fr-FR" dirty="0"/>
            <a:t>Modifier des types</a:t>
          </a:r>
        </a:p>
      </dgm:t>
    </dgm:pt>
    <dgm:pt modelId="{7539497F-5613-F24C-B540-5BE892EAFD3F}" type="parTrans" cxnId="{D622F70D-24E0-8448-8CA0-5CCBF49C0E59}">
      <dgm:prSet/>
      <dgm:spPr/>
      <dgm:t>
        <a:bodyPr/>
        <a:lstStyle/>
        <a:p>
          <a:endParaRPr lang="fr-FR"/>
        </a:p>
      </dgm:t>
    </dgm:pt>
    <dgm:pt modelId="{10C39692-9440-474F-ABF9-D785131EE4E6}" type="sibTrans" cxnId="{D622F70D-24E0-8448-8CA0-5CCBF49C0E59}">
      <dgm:prSet/>
      <dgm:spPr/>
      <dgm:t>
        <a:bodyPr/>
        <a:lstStyle/>
        <a:p>
          <a:endParaRPr lang="fr-FR"/>
        </a:p>
      </dgm:t>
    </dgm:pt>
    <dgm:pt modelId="{6807F50E-AE19-574B-92F0-04C1C8A7B3FC}">
      <dgm:prSet phldrT="[Texte]"/>
      <dgm:spPr/>
      <dgm:t>
        <a:bodyPr/>
        <a:lstStyle/>
        <a:p>
          <a:r>
            <a:rPr lang="fr-FR"/>
            <a:t>Reformer des chaines de caractères</a:t>
          </a:r>
          <a:endParaRPr lang="fr-FR" dirty="0"/>
        </a:p>
      </dgm:t>
    </dgm:pt>
    <dgm:pt modelId="{73264BE1-3C2C-5B44-BC07-45169DB197D2}" type="parTrans" cxnId="{13E6851E-FBE3-C14F-AEE2-AD19D18F50B8}">
      <dgm:prSet/>
      <dgm:spPr/>
      <dgm:t>
        <a:bodyPr/>
        <a:lstStyle/>
        <a:p>
          <a:endParaRPr lang="fr-FR"/>
        </a:p>
      </dgm:t>
    </dgm:pt>
    <dgm:pt modelId="{55F467FE-D7D9-2949-AA3C-589C180F8763}" type="sibTrans" cxnId="{13E6851E-FBE3-C14F-AEE2-AD19D18F50B8}">
      <dgm:prSet/>
      <dgm:spPr/>
      <dgm:t>
        <a:bodyPr/>
        <a:lstStyle/>
        <a:p>
          <a:endParaRPr lang="fr-FR"/>
        </a:p>
      </dgm:t>
    </dgm:pt>
    <dgm:pt modelId="{64963074-5CAF-F541-8614-B0DCE2C909B5}">
      <dgm:prSet/>
      <dgm:spPr>
        <a:solidFill>
          <a:schemeClr val="accent6"/>
        </a:solidFill>
      </dgm:spPr>
      <dgm:t>
        <a:bodyPr/>
        <a:lstStyle/>
        <a:p>
          <a:r>
            <a:rPr lang="fr-FR" dirty="0"/>
            <a:t>Traiter les doublées</a:t>
          </a:r>
        </a:p>
      </dgm:t>
    </dgm:pt>
    <dgm:pt modelId="{BAD6DEE0-5FC5-8E47-8F7F-911DF00AB24F}" type="parTrans" cxnId="{A693C882-C46C-4A46-BDA3-6A8DA692C6BA}">
      <dgm:prSet/>
      <dgm:spPr/>
      <dgm:t>
        <a:bodyPr/>
        <a:lstStyle/>
        <a:p>
          <a:endParaRPr lang="fr-FR"/>
        </a:p>
      </dgm:t>
    </dgm:pt>
    <dgm:pt modelId="{7208E55F-7A4E-6A42-B554-583FA3E7C32F}" type="sibTrans" cxnId="{A693C882-C46C-4A46-BDA3-6A8DA692C6BA}">
      <dgm:prSet/>
      <dgm:spPr/>
      <dgm:t>
        <a:bodyPr/>
        <a:lstStyle/>
        <a:p>
          <a:endParaRPr lang="fr-FR"/>
        </a:p>
      </dgm:t>
    </dgm:pt>
    <dgm:pt modelId="{7201E73B-0E18-2C41-AEA5-ACD41EAD38D6}">
      <dgm:prSet/>
      <dgm:spPr/>
      <dgm:t>
        <a:bodyPr/>
        <a:lstStyle/>
        <a:p>
          <a:r>
            <a:rPr lang="fr-FR"/>
            <a:t>Détecter et corriger des valeurs aberrantes</a:t>
          </a:r>
          <a:endParaRPr lang="fr-FR" dirty="0"/>
        </a:p>
      </dgm:t>
    </dgm:pt>
    <dgm:pt modelId="{69A35B6F-67AC-9643-B09C-52ECE0DD7BBF}" type="parTrans" cxnId="{4D8977DD-C989-9D42-BCFB-A0C285DA03BD}">
      <dgm:prSet/>
      <dgm:spPr/>
      <dgm:t>
        <a:bodyPr/>
        <a:lstStyle/>
        <a:p>
          <a:endParaRPr lang="fr-FR"/>
        </a:p>
      </dgm:t>
    </dgm:pt>
    <dgm:pt modelId="{2F1D4D12-022F-E44C-88C0-85A39ABA5F7F}" type="sibTrans" cxnId="{4D8977DD-C989-9D42-BCFB-A0C285DA03BD}">
      <dgm:prSet/>
      <dgm:spPr/>
      <dgm:t>
        <a:bodyPr/>
        <a:lstStyle/>
        <a:p>
          <a:endParaRPr lang="fr-FR"/>
        </a:p>
      </dgm:t>
    </dgm:pt>
    <dgm:pt modelId="{618E4869-AB8D-FB40-BE3D-68894CF2F093}">
      <dgm:prSet/>
      <dgm:spPr/>
      <dgm:t>
        <a:bodyPr/>
        <a:lstStyle/>
        <a:p>
          <a:r>
            <a:rPr lang="fr-FR" dirty="0"/>
            <a:t>Remplacer les valeurs manquantes restées</a:t>
          </a:r>
        </a:p>
      </dgm:t>
    </dgm:pt>
    <dgm:pt modelId="{B8A2B2A8-7ECE-DE49-825D-82E2B408DE52}" type="parTrans" cxnId="{920F7664-5778-6F4E-AE14-0F5A63CDDB2C}">
      <dgm:prSet/>
      <dgm:spPr/>
      <dgm:t>
        <a:bodyPr/>
        <a:lstStyle/>
        <a:p>
          <a:endParaRPr lang="fr-FR"/>
        </a:p>
      </dgm:t>
    </dgm:pt>
    <dgm:pt modelId="{A2516A05-E971-5347-A675-5A93C9640724}" type="sibTrans" cxnId="{920F7664-5778-6F4E-AE14-0F5A63CDDB2C}">
      <dgm:prSet/>
      <dgm:spPr/>
      <dgm:t>
        <a:bodyPr/>
        <a:lstStyle/>
        <a:p>
          <a:endParaRPr lang="fr-FR"/>
        </a:p>
      </dgm:t>
    </dgm:pt>
    <dgm:pt modelId="{DD5EDCCC-0FB7-A049-84CF-B6A686FE3DEC}" type="pres">
      <dgm:prSet presAssocID="{422C94A6-C0F5-EB4B-979F-185CDAC71034}" presName="Name0" presStyleCnt="0">
        <dgm:presLayoutVars>
          <dgm:dir/>
          <dgm:resizeHandles val="exact"/>
        </dgm:presLayoutVars>
      </dgm:prSet>
      <dgm:spPr/>
    </dgm:pt>
    <dgm:pt modelId="{DD157E74-803A-D44B-A717-0ABBA9E80640}" type="pres">
      <dgm:prSet presAssocID="{159C145D-EDFE-3542-8FF7-4C37DA1FDE93}" presName="parTxOnly" presStyleLbl="node1" presStyleIdx="0" presStyleCnt="6" custScaleY="142644">
        <dgm:presLayoutVars>
          <dgm:bulletEnabled val="1"/>
        </dgm:presLayoutVars>
      </dgm:prSet>
      <dgm:spPr/>
    </dgm:pt>
    <dgm:pt modelId="{654499A5-FF5A-8342-9B74-D43AE9E9A8C2}" type="pres">
      <dgm:prSet presAssocID="{C179694D-EFA6-5846-A753-85CE630D3D4E}" presName="parSpace" presStyleCnt="0"/>
      <dgm:spPr/>
    </dgm:pt>
    <dgm:pt modelId="{50E69213-60FB-D049-859C-15F5643A3119}" type="pres">
      <dgm:prSet presAssocID="{C07AEB4B-3DA4-DB42-AEC9-AC651D8E28EF}" presName="parTxOnly" presStyleLbl="node1" presStyleIdx="1" presStyleCnt="6" custScaleY="140351">
        <dgm:presLayoutVars>
          <dgm:bulletEnabled val="1"/>
        </dgm:presLayoutVars>
      </dgm:prSet>
      <dgm:spPr/>
    </dgm:pt>
    <dgm:pt modelId="{95DEBF96-AB24-104F-94A7-64737DFD9D03}" type="pres">
      <dgm:prSet presAssocID="{10C39692-9440-474F-ABF9-D785131EE4E6}" presName="parSpace" presStyleCnt="0"/>
      <dgm:spPr/>
    </dgm:pt>
    <dgm:pt modelId="{10782DB0-B753-3047-B11F-A2194A6485A3}" type="pres">
      <dgm:prSet presAssocID="{6807F50E-AE19-574B-92F0-04C1C8A7B3FC}" presName="parTxOnly" presStyleLbl="node1" presStyleIdx="2" presStyleCnt="6" custScaleY="140351">
        <dgm:presLayoutVars>
          <dgm:bulletEnabled val="1"/>
        </dgm:presLayoutVars>
      </dgm:prSet>
      <dgm:spPr/>
    </dgm:pt>
    <dgm:pt modelId="{13B127CB-9307-434E-AA2C-3B144CF5FFF1}" type="pres">
      <dgm:prSet presAssocID="{55F467FE-D7D9-2949-AA3C-589C180F8763}" presName="parSpace" presStyleCnt="0"/>
      <dgm:spPr/>
    </dgm:pt>
    <dgm:pt modelId="{719096F6-A2E8-C947-A6A8-1038513195CD}" type="pres">
      <dgm:prSet presAssocID="{64963074-5CAF-F541-8614-B0DCE2C909B5}" presName="parTxOnly" presStyleLbl="node1" presStyleIdx="3" presStyleCnt="6" custScaleY="140351">
        <dgm:presLayoutVars>
          <dgm:bulletEnabled val="1"/>
        </dgm:presLayoutVars>
      </dgm:prSet>
      <dgm:spPr/>
    </dgm:pt>
    <dgm:pt modelId="{3B1F4C77-FA15-8040-B2CA-A8FCFCD91D34}" type="pres">
      <dgm:prSet presAssocID="{7208E55F-7A4E-6A42-B554-583FA3E7C32F}" presName="parSpace" presStyleCnt="0"/>
      <dgm:spPr/>
    </dgm:pt>
    <dgm:pt modelId="{0871DC59-E156-B94D-84CC-86E41A15C2FB}" type="pres">
      <dgm:prSet presAssocID="{7201E73B-0E18-2C41-AEA5-ACD41EAD38D6}" presName="parTxOnly" presStyleLbl="node1" presStyleIdx="4" presStyleCnt="6" custScaleY="140351">
        <dgm:presLayoutVars>
          <dgm:bulletEnabled val="1"/>
        </dgm:presLayoutVars>
      </dgm:prSet>
      <dgm:spPr/>
    </dgm:pt>
    <dgm:pt modelId="{1DE87E5D-847F-4F4E-B6DA-86D6280B8EE1}" type="pres">
      <dgm:prSet presAssocID="{2F1D4D12-022F-E44C-88C0-85A39ABA5F7F}" presName="parSpace" presStyleCnt="0"/>
      <dgm:spPr/>
    </dgm:pt>
    <dgm:pt modelId="{630424E3-D3DC-9F4A-8259-2271BD68387D}" type="pres">
      <dgm:prSet presAssocID="{618E4869-AB8D-FB40-BE3D-68894CF2F093}" presName="parTxOnly" presStyleLbl="node1" presStyleIdx="5" presStyleCnt="6" custScaleY="140858">
        <dgm:presLayoutVars>
          <dgm:bulletEnabled val="1"/>
        </dgm:presLayoutVars>
      </dgm:prSet>
      <dgm:spPr/>
    </dgm:pt>
  </dgm:ptLst>
  <dgm:cxnLst>
    <dgm:cxn modelId="{D622F70D-24E0-8448-8CA0-5CCBF49C0E59}" srcId="{422C94A6-C0F5-EB4B-979F-185CDAC71034}" destId="{C07AEB4B-3DA4-DB42-AEC9-AC651D8E28EF}" srcOrd="1" destOrd="0" parTransId="{7539497F-5613-F24C-B540-5BE892EAFD3F}" sibTransId="{10C39692-9440-474F-ABF9-D785131EE4E6}"/>
    <dgm:cxn modelId="{DDFB620F-D365-694B-9047-1665C9709554}" type="presOf" srcId="{618E4869-AB8D-FB40-BE3D-68894CF2F093}" destId="{630424E3-D3DC-9F4A-8259-2271BD68387D}" srcOrd="0" destOrd="0" presId="urn:microsoft.com/office/officeart/2005/8/layout/hChevron3"/>
    <dgm:cxn modelId="{13E6851E-FBE3-C14F-AEE2-AD19D18F50B8}" srcId="{422C94A6-C0F5-EB4B-979F-185CDAC71034}" destId="{6807F50E-AE19-574B-92F0-04C1C8A7B3FC}" srcOrd="2" destOrd="0" parTransId="{73264BE1-3C2C-5B44-BC07-45169DB197D2}" sibTransId="{55F467FE-D7D9-2949-AA3C-589C180F8763}"/>
    <dgm:cxn modelId="{FFBB3D21-2AA2-474D-BB22-E7FD34462E28}" type="presOf" srcId="{6807F50E-AE19-574B-92F0-04C1C8A7B3FC}" destId="{10782DB0-B753-3047-B11F-A2194A6485A3}" srcOrd="0" destOrd="0" presId="urn:microsoft.com/office/officeart/2005/8/layout/hChevron3"/>
    <dgm:cxn modelId="{A65D7959-719F-1148-A473-0D38C7292483}" type="presOf" srcId="{159C145D-EDFE-3542-8FF7-4C37DA1FDE93}" destId="{DD157E74-803A-D44B-A717-0ABBA9E80640}" srcOrd="0" destOrd="0" presId="urn:microsoft.com/office/officeart/2005/8/layout/hChevron3"/>
    <dgm:cxn modelId="{920F7664-5778-6F4E-AE14-0F5A63CDDB2C}" srcId="{422C94A6-C0F5-EB4B-979F-185CDAC71034}" destId="{618E4869-AB8D-FB40-BE3D-68894CF2F093}" srcOrd="5" destOrd="0" parTransId="{B8A2B2A8-7ECE-DE49-825D-82E2B408DE52}" sibTransId="{A2516A05-E971-5347-A675-5A93C9640724}"/>
    <dgm:cxn modelId="{A693C882-C46C-4A46-BDA3-6A8DA692C6BA}" srcId="{422C94A6-C0F5-EB4B-979F-185CDAC71034}" destId="{64963074-5CAF-F541-8614-B0DCE2C909B5}" srcOrd="3" destOrd="0" parTransId="{BAD6DEE0-5FC5-8E47-8F7F-911DF00AB24F}" sibTransId="{7208E55F-7A4E-6A42-B554-583FA3E7C32F}"/>
    <dgm:cxn modelId="{6CA4AE8A-27C7-DC42-A9DD-B795C3A0CCB4}" type="presOf" srcId="{C07AEB4B-3DA4-DB42-AEC9-AC651D8E28EF}" destId="{50E69213-60FB-D049-859C-15F5643A3119}" srcOrd="0" destOrd="0" presId="urn:microsoft.com/office/officeart/2005/8/layout/hChevron3"/>
    <dgm:cxn modelId="{527024B0-9ACF-CF40-B9FF-8D8B2F4D331E}" type="presOf" srcId="{422C94A6-C0F5-EB4B-979F-185CDAC71034}" destId="{DD5EDCCC-0FB7-A049-84CF-B6A686FE3DEC}" srcOrd="0" destOrd="0" presId="urn:microsoft.com/office/officeart/2005/8/layout/hChevron3"/>
    <dgm:cxn modelId="{DAC4F3B4-9EB1-0E45-9D43-39DA8B6DD8C8}" type="presOf" srcId="{64963074-5CAF-F541-8614-B0DCE2C909B5}" destId="{719096F6-A2E8-C947-A6A8-1038513195CD}" srcOrd="0" destOrd="0" presId="urn:microsoft.com/office/officeart/2005/8/layout/hChevron3"/>
    <dgm:cxn modelId="{AC426AB5-86C3-0147-859D-6E9CC006A417}" srcId="{422C94A6-C0F5-EB4B-979F-185CDAC71034}" destId="{159C145D-EDFE-3542-8FF7-4C37DA1FDE93}" srcOrd="0" destOrd="0" parTransId="{00D53017-D56D-8045-9A35-D5C6FAA192F4}" sibTransId="{C179694D-EFA6-5846-A753-85CE630D3D4E}"/>
    <dgm:cxn modelId="{4D8977DD-C989-9D42-BCFB-A0C285DA03BD}" srcId="{422C94A6-C0F5-EB4B-979F-185CDAC71034}" destId="{7201E73B-0E18-2C41-AEA5-ACD41EAD38D6}" srcOrd="4" destOrd="0" parTransId="{69A35B6F-67AC-9643-B09C-52ECE0DD7BBF}" sibTransId="{2F1D4D12-022F-E44C-88C0-85A39ABA5F7F}"/>
    <dgm:cxn modelId="{D324CAE7-0601-B440-B19D-F69C1015423F}" type="presOf" srcId="{7201E73B-0E18-2C41-AEA5-ACD41EAD38D6}" destId="{0871DC59-E156-B94D-84CC-86E41A15C2FB}" srcOrd="0" destOrd="0" presId="urn:microsoft.com/office/officeart/2005/8/layout/hChevron3"/>
    <dgm:cxn modelId="{6A5E196F-D764-F746-AF99-C4666DE0B372}" type="presParOf" srcId="{DD5EDCCC-0FB7-A049-84CF-B6A686FE3DEC}" destId="{DD157E74-803A-D44B-A717-0ABBA9E80640}" srcOrd="0" destOrd="0" presId="urn:microsoft.com/office/officeart/2005/8/layout/hChevron3"/>
    <dgm:cxn modelId="{9D553667-5F78-8348-8EDD-706228C5646A}" type="presParOf" srcId="{DD5EDCCC-0FB7-A049-84CF-B6A686FE3DEC}" destId="{654499A5-FF5A-8342-9B74-D43AE9E9A8C2}" srcOrd="1" destOrd="0" presId="urn:microsoft.com/office/officeart/2005/8/layout/hChevron3"/>
    <dgm:cxn modelId="{A83AB0F2-7C96-D245-B386-7E996B0E6C64}" type="presParOf" srcId="{DD5EDCCC-0FB7-A049-84CF-B6A686FE3DEC}" destId="{50E69213-60FB-D049-859C-15F5643A3119}" srcOrd="2" destOrd="0" presId="urn:microsoft.com/office/officeart/2005/8/layout/hChevron3"/>
    <dgm:cxn modelId="{5368FA34-3AAB-DD4D-BB05-B52BE79C855B}" type="presParOf" srcId="{DD5EDCCC-0FB7-A049-84CF-B6A686FE3DEC}" destId="{95DEBF96-AB24-104F-94A7-64737DFD9D03}" srcOrd="3" destOrd="0" presId="urn:microsoft.com/office/officeart/2005/8/layout/hChevron3"/>
    <dgm:cxn modelId="{8FE46C41-0CF6-484C-8C16-9F297F6104CA}" type="presParOf" srcId="{DD5EDCCC-0FB7-A049-84CF-B6A686FE3DEC}" destId="{10782DB0-B753-3047-B11F-A2194A6485A3}" srcOrd="4" destOrd="0" presId="urn:microsoft.com/office/officeart/2005/8/layout/hChevron3"/>
    <dgm:cxn modelId="{CEB5C48E-4E54-8A46-B006-EDC02E5DF4E0}" type="presParOf" srcId="{DD5EDCCC-0FB7-A049-84CF-B6A686FE3DEC}" destId="{13B127CB-9307-434E-AA2C-3B144CF5FFF1}" srcOrd="5" destOrd="0" presId="urn:microsoft.com/office/officeart/2005/8/layout/hChevron3"/>
    <dgm:cxn modelId="{2CBD2D90-0467-114B-BBA5-29B15174407A}" type="presParOf" srcId="{DD5EDCCC-0FB7-A049-84CF-B6A686FE3DEC}" destId="{719096F6-A2E8-C947-A6A8-1038513195CD}" srcOrd="6" destOrd="0" presId="urn:microsoft.com/office/officeart/2005/8/layout/hChevron3"/>
    <dgm:cxn modelId="{D504EFE7-A242-7D4F-917B-FE065E14801B}" type="presParOf" srcId="{DD5EDCCC-0FB7-A049-84CF-B6A686FE3DEC}" destId="{3B1F4C77-FA15-8040-B2CA-A8FCFCD91D34}" srcOrd="7" destOrd="0" presId="urn:microsoft.com/office/officeart/2005/8/layout/hChevron3"/>
    <dgm:cxn modelId="{00AB2370-9BCD-8748-AA00-990FE29C89FC}" type="presParOf" srcId="{DD5EDCCC-0FB7-A049-84CF-B6A686FE3DEC}" destId="{0871DC59-E156-B94D-84CC-86E41A15C2FB}" srcOrd="8" destOrd="0" presId="urn:microsoft.com/office/officeart/2005/8/layout/hChevron3"/>
    <dgm:cxn modelId="{A85695E2-C472-1540-BBE3-F9A3A18A1CFC}" type="presParOf" srcId="{DD5EDCCC-0FB7-A049-84CF-B6A686FE3DEC}" destId="{1DE87E5D-847F-4F4E-B6DA-86D6280B8EE1}" srcOrd="9" destOrd="0" presId="urn:microsoft.com/office/officeart/2005/8/layout/hChevron3"/>
    <dgm:cxn modelId="{4A6B0EFB-8889-0F42-A17C-7EDB6FCACCDD}" type="presParOf" srcId="{DD5EDCCC-0FB7-A049-84CF-B6A686FE3DEC}" destId="{630424E3-D3DC-9F4A-8259-2271BD68387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22C94A6-C0F5-EB4B-979F-185CDAC71034}" type="doc">
      <dgm:prSet loTypeId="urn:microsoft.com/office/officeart/2005/8/layout/hChevron3" loCatId="" qsTypeId="urn:microsoft.com/office/officeart/2005/8/quickstyle/simple1" qsCatId="simple" csTypeId="urn:microsoft.com/office/officeart/2005/8/colors/accent0_1" csCatId="mainScheme" phldr="1"/>
      <dgm:spPr/>
      <dgm:t>
        <a:bodyPr/>
        <a:lstStyle/>
        <a:p>
          <a:endParaRPr lang="fr-FR"/>
        </a:p>
      </dgm:t>
    </dgm:pt>
    <dgm:pt modelId="{159C145D-EDFE-3542-8FF7-4C37DA1FDE93}">
      <dgm:prSet phldrT="[Texte]"/>
      <dgm:spPr>
        <a:solidFill>
          <a:schemeClr val="bg1"/>
        </a:solidFill>
        <a:ln>
          <a:solidFill>
            <a:schemeClr val="dk1">
              <a:shade val="80000"/>
              <a:hueOff val="0"/>
              <a:satOff val="0"/>
              <a:lumOff val="0"/>
            </a:schemeClr>
          </a:solidFill>
        </a:ln>
      </dgm:spPr>
      <dgm:t>
        <a:bodyPr/>
        <a:lstStyle/>
        <a:p>
          <a:r>
            <a:rPr lang="fr-FR" dirty="0"/>
            <a:t>Traiter des valeurs manquantes </a:t>
          </a:r>
        </a:p>
      </dgm:t>
    </dgm:pt>
    <dgm:pt modelId="{00D53017-D56D-8045-9A35-D5C6FAA192F4}" type="parTrans" cxnId="{AC426AB5-86C3-0147-859D-6E9CC006A417}">
      <dgm:prSet/>
      <dgm:spPr/>
      <dgm:t>
        <a:bodyPr/>
        <a:lstStyle/>
        <a:p>
          <a:endParaRPr lang="fr-FR"/>
        </a:p>
      </dgm:t>
    </dgm:pt>
    <dgm:pt modelId="{C179694D-EFA6-5846-A753-85CE630D3D4E}" type="sibTrans" cxnId="{AC426AB5-86C3-0147-859D-6E9CC006A417}">
      <dgm:prSet/>
      <dgm:spPr/>
      <dgm:t>
        <a:bodyPr/>
        <a:lstStyle/>
        <a:p>
          <a:endParaRPr lang="fr-FR"/>
        </a:p>
      </dgm:t>
    </dgm:pt>
    <dgm:pt modelId="{C07AEB4B-3DA4-DB42-AEC9-AC651D8E28EF}">
      <dgm:prSet phldrT="[Texte]"/>
      <dgm:spPr>
        <a:solidFill>
          <a:schemeClr val="bg1"/>
        </a:solidFill>
      </dgm:spPr>
      <dgm:t>
        <a:bodyPr/>
        <a:lstStyle/>
        <a:p>
          <a:r>
            <a:rPr lang="fr-FR" dirty="0"/>
            <a:t>Modifier des types</a:t>
          </a:r>
        </a:p>
      </dgm:t>
    </dgm:pt>
    <dgm:pt modelId="{7539497F-5613-F24C-B540-5BE892EAFD3F}" type="parTrans" cxnId="{D622F70D-24E0-8448-8CA0-5CCBF49C0E59}">
      <dgm:prSet/>
      <dgm:spPr/>
      <dgm:t>
        <a:bodyPr/>
        <a:lstStyle/>
        <a:p>
          <a:endParaRPr lang="fr-FR"/>
        </a:p>
      </dgm:t>
    </dgm:pt>
    <dgm:pt modelId="{10C39692-9440-474F-ABF9-D785131EE4E6}" type="sibTrans" cxnId="{D622F70D-24E0-8448-8CA0-5CCBF49C0E59}">
      <dgm:prSet/>
      <dgm:spPr/>
      <dgm:t>
        <a:bodyPr/>
        <a:lstStyle/>
        <a:p>
          <a:endParaRPr lang="fr-FR"/>
        </a:p>
      </dgm:t>
    </dgm:pt>
    <dgm:pt modelId="{6807F50E-AE19-574B-92F0-04C1C8A7B3FC}">
      <dgm:prSet phldrT="[Texte]"/>
      <dgm:spPr/>
      <dgm:t>
        <a:bodyPr/>
        <a:lstStyle/>
        <a:p>
          <a:r>
            <a:rPr lang="fr-FR" dirty="0"/>
            <a:t>Reformer des chaines de caractères</a:t>
          </a:r>
        </a:p>
      </dgm:t>
    </dgm:pt>
    <dgm:pt modelId="{73264BE1-3C2C-5B44-BC07-45169DB197D2}" type="parTrans" cxnId="{13E6851E-FBE3-C14F-AEE2-AD19D18F50B8}">
      <dgm:prSet/>
      <dgm:spPr/>
      <dgm:t>
        <a:bodyPr/>
        <a:lstStyle/>
        <a:p>
          <a:endParaRPr lang="fr-FR"/>
        </a:p>
      </dgm:t>
    </dgm:pt>
    <dgm:pt modelId="{55F467FE-D7D9-2949-AA3C-589C180F8763}" type="sibTrans" cxnId="{13E6851E-FBE3-C14F-AEE2-AD19D18F50B8}">
      <dgm:prSet/>
      <dgm:spPr/>
      <dgm:t>
        <a:bodyPr/>
        <a:lstStyle/>
        <a:p>
          <a:endParaRPr lang="fr-FR"/>
        </a:p>
      </dgm:t>
    </dgm:pt>
    <dgm:pt modelId="{64963074-5CAF-F541-8614-B0DCE2C909B5}">
      <dgm:prSet/>
      <dgm:spPr/>
      <dgm:t>
        <a:bodyPr/>
        <a:lstStyle/>
        <a:p>
          <a:r>
            <a:rPr lang="fr-FR"/>
            <a:t>Traiter les doublées</a:t>
          </a:r>
          <a:endParaRPr lang="fr-FR" dirty="0"/>
        </a:p>
      </dgm:t>
    </dgm:pt>
    <dgm:pt modelId="{BAD6DEE0-5FC5-8E47-8F7F-911DF00AB24F}" type="parTrans" cxnId="{A693C882-C46C-4A46-BDA3-6A8DA692C6BA}">
      <dgm:prSet/>
      <dgm:spPr/>
      <dgm:t>
        <a:bodyPr/>
        <a:lstStyle/>
        <a:p>
          <a:endParaRPr lang="fr-FR"/>
        </a:p>
      </dgm:t>
    </dgm:pt>
    <dgm:pt modelId="{7208E55F-7A4E-6A42-B554-583FA3E7C32F}" type="sibTrans" cxnId="{A693C882-C46C-4A46-BDA3-6A8DA692C6BA}">
      <dgm:prSet/>
      <dgm:spPr/>
      <dgm:t>
        <a:bodyPr/>
        <a:lstStyle/>
        <a:p>
          <a:endParaRPr lang="fr-FR"/>
        </a:p>
      </dgm:t>
    </dgm:pt>
    <dgm:pt modelId="{7201E73B-0E18-2C41-AEA5-ACD41EAD38D6}">
      <dgm:prSet/>
      <dgm:spPr>
        <a:solidFill>
          <a:schemeClr val="accent6"/>
        </a:solidFill>
      </dgm:spPr>
      <dgm:t>
        <a:bodyPr/>
        <a:lstStyle/>
        <a:p>
          <a:r>
            <a:rPr lang="fr-FR" dirty="0"/>
            <a:t>Détecter et corriger des valeurs aberrantes</a:t>
          </a:r>
        </a:p>
      </dgm:t>
    </dgm:pt>
    <dgm:pt modelId="{69A35B6F-67AC-9643-B09C-52ECE0DD7BBF}" type="parTrans" cxnId="{4D8977DD-C989-9D42-BCFB-A0C285DA03BD}">
      <dgm:prSet/>
      <dgm:spPr/>
      <dgm:t>
        <a:bodyPr/>
        <a:lstStyle/>
        <a:p>
          <a:endParaRPr lang="fr-FR"/>
        </a:p>
      </dgm:t>
    </dgm:pt>
    <dgm:pt modelId="{2F1D4D12-022F-E44C-88C0-85A39ABA5F7F}" type="sibTrans" cxnId="{4D8977DD-C989-9D42-BCFB-A0C285DA03BD}">
      <dgm:prSet/>
      <dgm:spPr/>
      <dgm:t>
        <a:bodyPr/>
        <a:lstStyle/>
        <a:p>
          <a:endParaRPr lang="fr-FR"/>
        </a:p>
      </dgm:t>
    </dgm:pt>
    <dgm:pt modelId="{618E4869-AB8D-FB40-BE3D-68894CF2F093}">
      <dgm:prSet/>
      <dgm:spPr/>
      <dgm:t>
        <a:bodyPr/>
        <a:lstStyle/>
        <a:p>
          <a:r>
            <a:rPr lang="fr-FR" dirty="0"/>
            <a:t>Remplacer les valeurs manquantes restées</a:t>
          </a:r>
        </a:p>
      </dgm:t>
    </dgm:pt>
    <dgm:pt modelId="{B8A2B2A8-7ECE-DE49-825D-82E2B408DE52}" type="parTrans" cxnId="{920F7664-5778-6F4E-AE14-0F5A63CDDB2C}">
      <dgm:prSet/>
      <dgm:spPr/>
      <dgm:t>
        <a:bodyPr/>
        <a:lstStyle/>
        <a:p>
          <a:endParaRPr lang="fr-FR"/>
        </a:p>
      </dgm:t>
    </dgm:pt>
    <dgm:pt modelId="{A2516A05-E971-5347-A675-5A93C9640724}" type="sibTrans" cxnId="{920F7664-5778-6F4E-AE14-0F5A63CDDB2C}">
      <dgm:prSet/>
      <dgm:spPr/>
      <dgm:t>
        <a:bodyPr/>
        <a:lstStyle/>
        <a:p>
          <a:endParaRPr lang="fr-FR"/>
        </a:p>
      </dgm:t>
    </dgm:pt>
    <dgm:pt modelId="{DD5EDCCC-0FB7-A049-84CF-B6A686FE3DEC}" type="pres">
      <dgm:prSet presAssocID="{422C94A6-C0F5-EB4B-979F-185CDAC71034}" presName="Name0" presStyleCnt="0">
        <dgm:presLayoutVars>
          <dgm:dir/>
          <dgm:resizeHandles val="exact"/>
        </dgm:presLayoutVars>
      </dgm:prSet>
      <dgm:spPr/>
    </dgm:pt>
    <dgm:pt modelId="{DD157E74-803A-D44B-A717-0ABBA9E80640}" type="pres">
      <dgm:prSet presAssocID="{159C145D-EDFE-3542-8FF7-4C37DA1FDE93}" presName="parTxOnly" presStyleLbl="node1" presStyleIdx="0" presStyleCnt="6" custScaleY="142644">
        <dgm:presLayoutVars>
          <dgm:bulletEnabled val="1"/>
        </dgm:presLayoutVars>
      </dgm:prSet>
      <dgm:spPr/>
    </dgm:pt>
    <dgm:pt modelId="{654499A5-FF5A-8342-9B74-D43AE9E9A8C2}" type="pres">
      <dgm:prSet presAssocID="{C179694D-EFA6-5846-A753-85CE630D3D4E}" presName="parSpace" presStyleCnt="0"/>
      <dgm:spPr/>
    </dgm:pt>
    <dgm:pt modelId="{50E69213-60FB-D049-859C-15F5643A3119}" type="pres">
      <dgm:prSet presAssocID="{C07AEB4B-3DA4-DB42-AEC9-AC651D8E28EF}" presName="parTxOnly" presStyleLbl="node1" presStyleIdx="1" presStyleCnt="6" custScaleY="140351">
        <dgm:presLayoutVars>
          <dgm:bulletEnabled val="1"/>
        </dgm:presLayoutVars>
      </dgm:prSet>
      <dgm:spPr/>
    </dgm:pt>
    <dgm:pt modelId="{95DEBF96-AB24-104F-94A7-64737DFD9D03}" type="pres">
      <dgm:prSet presAssocID="{10C39692-9440-474F-ABF9-D785131EE4E6}" presName="parSpace" presStyleCnt="0"/>
      <dgm:spPr/>
    </dgm:pt>
    <dgm:pt modelId="{10782DB0-B753-3047-B11F-A2194A6485A3}" type="pres">
      <dgm:prSet presAssocID="{6807F50E-AE19-574B-92F0-04C1C8A7B3FC}" presName="parTxOnly" presStyleLbl="node1" presStyleIdx="2" presStyleCnt="6" custScaleY="140351">
        <dgm:presLayoutVars>
          <dgm:bulletEnabled val="1"/>
        </dgm:presLayoutVars>
      </dgm:prSet>
      <dgm:spPr/>
    </dgm:pt>
    <dgm:pt modelId="{13B127CB-9307-434E-AA2C-3B144CF5FFF1}" type="pres">
      <dgm:prSet presAssocID="{55F467FE-D7D9-2949-AA3C-589C180F8763}" presName="parSpace" presStyleCnt="0"/>
      <dgm:spPr/>
    </dgm:pt>
    <dgm:pt modelId="{719096F6-A2E8-C947-A6A8-1038513195CD}" type="pres">
      <dgm:prSet presAssocID="{64963074-5CAF-F541-8614-B0DCE2C909B5}" presName="parTxOnly" presStyleLbl="node1" presStyleIdx="3" presStyleCnt="6" custScaleY="140351">
        <dgm:presLayoutVars>
          <dgm:bulletEnabled val="1"/>
        </dgm:presLayoutVars>
      </dgm:prSet>
      <dgm:spPr/>
    </dgm:pt>
    <dgm:pt modelId="{3B1F4C77-FA15-8040-B2CA-A8FCFCD91D34}" type="pres">
      <dgm:prSet presAssocID="{7208E55F-7A4E-6A42-B554-583FA3E7C32F}" presName="parSpace" presStyleCnt="0"/>
      <dgm:spPr/>
    </dgm:pt>
    <dgm:pt modelId="{0871DC59-E156-B94D-84CC-86E41A15C2FB}" type="pres">
      <dgm:prSet presAssocID="{7201E73B-0E18-2C41-AEA5-ACD41EAD38D6}" presName="parTxOnly" presStyleLbl="node1" presStyleIdx="4" presStyleCnt="6" custScaleY="140351">
        <dgm:presLayoutVars>
          <dgm:bulletEnabled val="1"/>
        </dgm:presLayoutVars>
      </dgm:prSet>
      <dgm:spPr/>
    </dgm:pt>
    <dgm:pt modelId="{1DE87E5D-847F-4F4E-B6DA-86D6280B8EE1}" type="pres">
      <dgm:prSet presAssocID="{2F1D4D12-022F-E44C-88C0-85A39ABA5F7F}" presName="parSpace" presStyleCnt="0"/>
      <dgm:spPr/>
    </dgm:pt>
    <dgm:pt modelId="{630424E3-D3DC-9F4A-8259-2271BD68387D}" type="pres">
      <dgm:prSet presAssocID="{618E4869-AB8D-FB40-BE3D-68894CF2F093}" presName="parTxOnly" presStyleLbl="node1" presStyleIdx="5" presStyleCnt="6" custScaleY="140858">
        <dgm:presLayoutVars>
          <dgm:bulletEnabled val="1"/>
        </dgm:presLayoutVars>
      </dgm:prSet>
      <dgm:spPr/>
    </dgm:pt>
  </dgm:ptLst>
  <dgm:cxnLst>
    <dgm:cxn modelId="{D622F70D-24E0-8448-8CA0-5CCBF49C0E59}" srcId="{422C94A6-C0F5-EB4B-979F-185CDAC71034}" destId="{C07AEB4B-3DA4-DB42-AEC9-AC651D8E28EF}" srcOrd="1" destOrd="0" parTransId="{7539497F-5613-F24C-B540-5BE892EAFD3F}" sibTransId="{10C39692-9440-474F-ABF9-D785131EE4E6}"/>
    <dgm:cxn modelId="{DDFB620F-D365-694B-9047-1665C9709554}" type="presOf" srcId="{618E4869-AB8D-FB40-BE3D-68894CF2F093}" destId="{630424E3-D3DC-9F4A-8259-2271BD68387D}" srcOrd="0" destOrd="0" presId="urn:microsoft.com/office/officeart/2005/8/layout/hChevron3"/>
    <dgm:cxn modelId="{13E6851E-FBE3-C14F-AEE2-AD19D18F50B8}" srcId="{422C94A6-C0F5-EB4B-979F-185CDAC71034}" destId="{6807F50E-AE19-574B-92F0-04C1C8A7B3FC}" srcOrd="2" destOrd="0" parTransId="{73264BE1-3C2C-5B44-BC07-45169DB197D2}" sibTransId="{55F467FE-D7D9-2949-AA3C-589C180F8763}"/>
    <dgm:cxn modelId="{FFBB3D21-2AA2-474D-BB22-E7FD34462E28}" type="presOf" srcId="{6807F50E-AE19-574B-92F0-04C1C8A7B3FC}" destId="{10782DB0-B753-3047-B11F-A2194A6485A3}" srcOrd="0" destOrd="0" presId="urn:microsoft.com/office/officeart/2005/8/layout/hChevron3"/>
    <dgm:cxn modelId="{A65D7959-719F-1148-A473-0D38C7292483}" type="presOf" srcId="{159C145D-EDFE-3542-8FF7-4C37DA1FDE93}" destId="{DD157E74-803A-D44B-A717-0ABBA9E80640}" srcOrd="0" destOrd="0" presId="urn:microsoft.com/office/officeart/2005/8/layout/hChevron3"/>
    <dgm:cxn modelId="{920F7664-5778-6F4E-AE14-0F5A63CDDB2C}" srcId="{422C94A6-C0F5-EB4B-979F-185CDAC71034}" destId="{618E4869-AB8D-FB40-BE3D-68894CF2F093}" srcOrd="5" destOrd="0" parTransId="{B8A2B2A8-7ECE-DE49-825D-82E2B408DE52}" sibTransId="{A2516A05-E971-5347-A675-5A93C9640724}"/>
    <dgm:cxn modelId="{A693C882-C46C-4A46-BDA3-6A8DA692C6BA}" srcId="{422C94A6-C0F5-EB4B-979F-185CDAC71034}" destId="{64963074-5CAF-F541-8614-B0DCE2C909B5}" srcOrd="3" destOrd="0" parTransId="{BAD6DEE0-5FC5-8E47-8F7F-911DF00AB24F}" sibTransId="{7208E55F-7A4E-6A42-B554-583FA3E7C32F}"/>
    <dgm:cxn modelId="{6CA4AE8A-27C7-DC42-A9DD-B795C3A0CCB4}" type="presOf" srcId="{C07AEB4B-3DA4-DB42-AEC9-AC651D8E28EF}" destId="{50E69213-60FB-D049-859C-15F5643A3119}" srcOrd="0" destOrd="0" presId="urn:microsoft.com/office/officeart/2005/8/layout/hChevron3"/>
    <dgm:cxn modelId="{527024B0-9ACF-CF40-B9FF-8D8B2F4D331E}" type="presOf" srcId="{422C94A6-C0F5-EB4B-979F-185CDAC71034}" destId="{DD5EDCCC-0FB7-A049-84CF-B6A686FE3DEC}" srcOrd="0" destOrd="0" presId="urn:microsoft.com/office/officeart/2005/8/layout/hChevron3"/>
    <dgm:cxn modelId="{DAC4F3B4-9EB1-0E45-9D43-39DA8B6DD8C8}" type="presOf" srcId="{64963074-5CAF-F541-8614-B0DCE2C909B5}" destId="{719096F6-A2E8-C947-A6A8-1038513195CD}" srcOrd="0" destOrd="0" presId="urn:microsoft.com/office/officeart/2005/8/layout/hChevron3"/>
    <dgm:cxn modelId="{AC426AB5-86C3-0147-859D-6E9CC006A417}" srcId="{422C94A6-C0F5-EB4B-979F-185CDAC71034}" destId="{159C145D-EDFE-3542-8FF7-4C37DA1FDE93}" srcOrd="0" destOrd="0" parTransId="{00D53017-D56D-8045-9A35-D5C6FAA192F4}" sibTransId="{C179694D-EFA6-5846-A753-85CE630D3D4E}"/>
    <dgm:cxn modelId="{4D8977DD-C989-9D42-BCFB-A0C285DA03BD}" srcId="{422C94A6-C0F5-EB4B-979F-185CDAC71034}" destId="{7201E73B-0E18-2C41-AEA5-ACD41EAD38D6}" srcOrd="4" destOrd="0" parTransId="{69A35B6F-67AC-9643-B09C-52ECE0DD7BBF}" sibTransId="{2F1D4D12-022F-E44C-88C0-85A39ABA5F7F}"/>
    <dgm:cxn modelId="{D324CAE7-0601-B440-B19D-F69C1015423F}" type="presOf" srcId="{7201E73B-0E18-2C41-AEA5-ACD41EAD38D6}" destId="{0871DC59-E156-B94D-84CC-86E41A15C2FB}" srcOrd="0" destOrd="0" presId="urn:microsoft.com/office/officeart/2005/8/layout/hChevron3"/>
    <dgm:cxn modelId="{6A5E196F-D764-F746-AF99-C4666DE0B372}" type="presParOf" srcId="{DD5EDCCC-0FB7-A049-84CF-B6A686FE3DEC}" destId="{DD157E74-803A-D44B-A717-0ABBA9E80640}" srcOrd="0" destOrd="0" presId="urn:microsoft.com/office/officeart/2005/8/layout/hChevron3"/>
    <dgm:cxn modelId="{9D553667-5F78-8348-8EDD-706228C5646A}" type="presParOf" srcId="{DD5EDCCC-0FB7-A049-84CF-B6A686FE3DEC}" destId="{654499A5-FF5A-8342-9B74-D43AE9E9A8C2}" srcOrd="1" destOrd="0" presId="urn:microsoft.com/office/officeart/2005/8/layout/hChevron3"/>
    <dgm:cxn modelId="{A83AB0F2-7C96-D245-B386-7E996B0E6C64}" type="presParOf" srcId="{DD5EDCCC-0FB7-A049-84CF-B6A686FE3DEC}" destId="{50E69213-60FB-D049-859C-15F5643A3119}" srcOrd="2" destOrd="0" presId="urn:microsoft.com/office/officeart/2005/8/layout/hChevron3"/>
    <dgm:cxn modelId="{5368FA34-3AAB-DD4D-BB05-B52BE79C855B}" type="presParOf" srcId="{DD5EDCCC-0FB7-A049-84CF-B6A686FE3DEC}" destId="{95DEBF96-AB24-104F-94A7-64737DFD9D03}" srcOrd="3" destOrd="0" presId="urn:microsoft.com/office/officeart/2005/8/layout/hChevron3"/>
    <dgm:cxn modelId="{8FE46C41-0CF6-484C-8C16-9F297F6104CA}" type="presParOf" srcId="{DD5EDCCC-0FB7-A049-84CF-B6A686FE3DEC}" destId="{10782DB0-B753-3047-B11F-A2194A6485A3}" srcOrd="4" destOrd="0" presId="urn:microsoft.com/office/officeart/2005/8/layout/hChevron3"/>
    <dgm:cxn modelId="{CEB5C48E-4E54-8A46-B006-EDC02E5DF4E0}" type="presParOf" srcId="{DD5EDCCC-0FB7-A049-84CF-B6A686FE3DEC}" destId="{13B127CB-9307-434E-AA2C-3B144CF5FFF1}" srcOrd="5" destOrd="0" presId="urn:microsoft.com/office/officeart/2005/8/layout/hChevron3"/>
    <dgm:cxn modelId="{2CBD2D90-0467-114B-BBA5-29B15174407A}" type="presParOf" srcId="{DD5EDCCC-0FB7-A049-84CF-B6A686FE3DEC}" destId="{719096F6-A2E8-C947-A6A8-1038513195CD}" srcOrd="6" destOrd="0" presId="urn:microsoft.com/office/officeart/2005/8/layout/hChevron3"/>
    <dgm:cxn modelId="{D504EFE7-A242-7D4F-917B-FE065E14801B}" type="presParOf" srcId="{DD5EDCCC-0FB7-A049-84CF-B6A686FE3DEC}" destId="{3B1F4C77-FA15-8040-B2CA-A8FCFCD91D34}" srcOrd="7" destOrd="0" presId="urn:microsoft.com/office/officeart/2005/8/layout/hChevron3"/>
    <dgm:cxn modelId="{00AB2370-9BCD-8748-AA00-990FE29C89FC}" type="presParOf" srcId="{DD5EDCCC-0FB7-A049-84CF-B6A686FE3DEC}" destId="{0871DC59-E156-B94D-84CC-86E41A15C2FB}" srcOrd="8" destOrd="0" presId="urn:microsoft.com/office/officeart/2005/8/layout/hChevron3"/>
    <dgm:cxn modelId="{A85695E2-C472-1540-BBE3-F9A3A18A1CFC}" type="presParOf" srcId="{DD5EDCCC-0FB7-A049-84CF-B6A686FE3DEC}" destId="{1DE87E5D-847F-4F4E-B6DA-86D6280B8EE1}" srcOrd="9" destOrd="0" presId="urn:microsoft.com/office/officeart/2005/8/layout/hChevron3"/>
    <dgm:cxn modelId="{4A6B0EFB-8889-0F42-A17C-7EDB6FCACCDD}" type="presParOf" srcId="{DD5EDCCC-0FB7-A049-84CF-B6A686FE3DEC}" destId="{630424E3-D3DC-9F4A-8259-2271BD68387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422C94A6-C0F5-EB4B-979F-185CDAC71034}" type="doc">
      <dgm:prSet loTypeId="urn:microsoft.com/office/officeart/2005/8/layout/hChevron3" loCatId="" qsTypeId="urn:microsoft.com/office/officeart/2005/8/quickstyle/simple1" qsCatId="simple" csTypeId="urn:microsoft.com/office/officeart/2005/8/colors/accent0_1" csCatId="mainScheme" phldr="1"/>
      <dgm:spPr/>
      <dgm:t>
        <a:bodyPr/>
        <a:lstStyle/>
        <a:p>
          <a:endParaRPr lang="fr-FR"/>
        </a:p>
      </dgm:t>
    </dgm:pt>
    <dgm:pt modelId="{159C145D-EDFE-3542-8FF7-4C37DA1FDE93}">
      <dgm:prSet phldrT="[Texte]"/>
      <dgm:spPr>
        <a:solidFill>
          <a:schemeClr val="bg1"/>
        </a:solidFill>
        <a:ln>
          <a:solidFill>
            <a:schemeClr val="dk1">
              <a:shade val="80000"/>
              <a:hueOff val="0"/>
              <a:satOff val="0"/>
              <a:lumOff val="0"/>
            </a:schemeClr>
          </a:solidFill>
        </a:ln>
      </dgm:spPr>
      <dgm:t>
        <a:bodyPr/>
        <a:lstStyle/>
        <a:p>
          <a:r>
            <a:rPr lang="fr-FR" dirty="0"/>
            <a:t>Traiter des valeurs manquantes </a:t>
          </a:r>
        </a:p>
      </dgm:t>
    </dgm:pt>
    <dgm:pt modelId="{00D53017-D56D-8045-9A35-D5C6FAA192F4}" type="parTrans" cxnId="{AC426AB5-86C3-0147-859D-6E9CC006A417}">
      <dgm:prSet/>
      <dgm:spPr/>
      <dgm:t>
        <a:bodyPr/>
        <a:lstStyle/>
        <a:p>
          <a:endParaRPr lang="fr-FR"/>
        </a:p>
      </dgm:t>
    </dgm:pt>
    <dgm:pt modelId="{C179694D-EFA6-5846-A753-85CE630D3D4E}" type="sibTrans" cxnId="{AC426AB5-86C3-0147-859D-6E9CC006A417}">
      <dgm:prSet/>
      <dgm:spPr/>
      <dgm:t>
        <a:bodyPr/>
        <a:lstStyle/>
        <a:p>
          <a:endParaRPr lang="fr-FR"/>
        </a:p>
      </dgm:t>
    </dgm:pt>
    <dgm:pt modelId="{C07AEB4B-3DA4-DB42-AEC9-AC651D8E28EF}">
      <dgm:prSet phldrT="[Texte]"/>
      <dgm:spPr>
        <a:solidFill>
          <a:schemeClr val="bg1"/>
        </a:solidFill>
      </dgm:spPr>
      <dgm:t>
        <a:bodyPr/>
        <a:lstStyle/>
        <a:p>
          <a:r>
            <a:rPr lang="fr-FR" dirty="0"/>
            <a:t>Modifier des types</a:t>
          </a:r>
        </a:p>
      </dgm:t>
    </dgm:pt>
    <dgm:pt modelId="{7539497F-5613-F24C-B540-5BE892EAFD3F}" type="parTrans" cxnId="{D622F70D-24E0-8448-8CA0-5CCBF49C0E59}">
      <dgm:prSet/>
      <dgm:spPr/>
      <dgm:t>
        <a:bodyPr/>
        <a:lstStyle/>
        <a:p>
          <a:endParaRPr lang="fr-FR"/>
        </a:p>
      </dgm:t>
    </dgm:pt>
    <dgm:pt modelId="{10C39692-9440-474F-ABF9-D785131EE4E6}" type="sibTrans" cxnId="{D622F70D-24E0-8448-8CA0-5CCBF49C0E59}">
      <dgm:prSet/>
      <dgm:spPr/>
      <dgm:t>
        <a:bodyPr/>
        <a:lstStyle/>
        <a:p>
          <a:endParaRPr lang="fr-FR"/>
        </a:p>
      </dgm:t>
    </dgm:pt>
    <dgm:pt modelId="{6807F50E-AE19-574B-92F0-04C1C8A7B3FC}">
      <dgm:prSet phldrT="[Texte]"/>
      <dgm:spPr/>
      <dgm:t>
        <a:bodyPr/>
        <a:lstStyle/>
        <a:p>
          <a:r>
            <a:rPr lang="fr-FR"/>
            <a:t>Reformer des chaines de caractères</a:t>
          </a:r>
          <a:endParaRPr lang="fr-FR" dirty="0"/>
        </a:p>
      </dgm:t>
    </dgm:pt>
    <dgm:pt modelId="{73264BE1-3C2C-5B44-BC07-45169DB197D2}" type="parTrans" cxnId="{13E6851E-FBE3-C14F-AEE2-AD19D18F50B8}">
      <dgm:prSet/>
      <dgm:spPr/>
      <dgm:t>
        <a:bodyPr/>
        <a:lstStyle/>
        <a:p>
          <a:endParaRPr lang="fr-FR"/>
        </a:p>
      </dgm:t>
    </dgm:pt>
    <dgm:pt modelId="{55F467FE-D7D9-2949-AA3C-589C180F8763}" type="sibTrans" cxnId="{13E6851E-FBE3-C14F-AEE2-AD19D18F50B8}">
      <dgm:prSet/>
      <dgm:spPr/>
      <dgm:t>
        <a:bodyPr/>
        <a:lstStyle/>
        <a:p>
          <a:endParaRPr lang="fr-FR"/>
        </a:p>
      </dgm:t>
    </dgm:pt>
    <dgm:pt modelId="{64963074-5CAF-F541-8614-B0DCE2C909B5}">
      <dgm:prSet/>
      <dgm:spPr/>
      <dgm:t>
        <a:bodyPr/>
        <a:lstStyle/>
        <a:p>
          <a:r>
            <a:rPr lang="fr-FR"/>
            <a:t>Traiter les doublées</a:t>
          </a:r>
          <a:endParaRPr lang="fr-FR" dirty="0"/>
        </a:p>
      </dgm:t>
    </dgm:pt>
    <dgm:pt modelId="{BAD6DEE0-5FC5-8E47-8F7F-911DF00AB24F}" type="parTrans" cxnId="{A693C882-C46C-4A46-BDA3-6A8DA692C6BA}">
      <dgm:prSet/>
      <dgm:spPr/>
      <dgm:t>
        <a:bodyPr/>
        <a:lstStyle/>
        <a:p>
          <a:endParaRPr lang="fr-FR"/>
        </a:p>
      </dgm:t>
    </dgm:pt>
    <dgm:pt modelId="{7208E55F-7A4E-6A42-B554-583FA3E7C32F}" type="sibTrans" cxnId="{A693C882-C46C-4A46-BDA3-6A8DA692C6BA}">
      <dgm:prSet/>
      <dgm:spPr/>
      <dgm:t>
        <a:bodyPr/>
        <a:lstStyle/>
        <a:p>
          <a:endParaRPr lang="fr-FR"/>
        </a:p>
      </dgm:t>
    </dgm:pt>
    <dgm:pt modelId="{7201E73B-0E18-2C41-AEA5-ACD41EAD38D6}">
      <dgm:prSet/>
      <dgm:spPr/>
      <dgm:t>
        <a:bodyPr/>
        <a:lstStyle/>
        <a:p>
          <a:r>
            <a:rPr lang="fr-FR"/>
            <a:t>Détecter et corriger des valeurs aberrantes</a:t>
          </a:r>
          <a:endParaRPr lang="fr-FR" dirty="0"/>
        </a:p>
      </dgm:t>
    </dgm:pt>
    <dgm:pt modelId="{69A35B6F-67AC-9643-B09C-52ECE0DD7BBF}" type="parTrans" cxnId="{4D8977DD-C989-9D42-BCFB-A0C285DA03BD}">
      <dgm:prSet/>
      <dgm:spPr/>
      <dgm:t>
        <a:bodyPr/>
        <a:lstStyle/>
        <a:p>
          <a:endParaRPr lang="fr-FR"/>
        </a:p>
      </dgm:t>
    </dgm:pt>
    <dgm:pt modelId="{2F1D4D12-022F-E44C-88C0-85A39ABA5F7F}" type="sibTrans" cxnId="{4D8977DD-C989-9D42-BCFB-A0C285DA03BD}">
      <dgm:prSet/>
      <dgm:spPr/>
      <dgm:t>
        <a:bodyPr/>
        <a:lstStyle/>
        <a:p>
          <a:endParaRPr lang="fr-FR"/>
        </a:p>
      </dgm:t>
    </dgm:pt>
    <dgm:pt modelId="{618E4869-AB8D-FB40-BE3D-68894CF2F093}">
      <dgm:prSet/>
      <dgm:spPr>
        <a:solidFill>
          <a:schemeClr val="accent6"/>
        </a:solidFill>
      </dgm:spPr>
      <dgm:t>
        <a:bodyPr/>
        <a:lstStyle/>
        <a:p>
          <a:r>
            <a:rPr lang="fr-FR" dirty="0"/>
            <a:t>Remplacer les valeurs manquantes restées</a:t>
          </a:r>
        </a:p>
      </dgm:t>
    </dgm:pt>
    <dgm:pt modelId="{B8A2B2A8-7ECE-DE49-825D-82E2B408DE52}" type="parTrans" cxnId="{920F7664-5778-6F4E-AE14-0F5A63CDDB2C}">
      <dgm:prSet/>
      <dgm:spPr/>
      <dgm:t>
        <a:bodyPr/>
        <a:lstStyle/>
        <a:p>
          <a:endParaRPr lang="fr-FR"/>
        </a:p>
      </dgm:t>
    </dgm:pt>
    <dgm:pt modelId="{A2516A05-E971-5347-A675-5A93C9640724}" type="sibTrans" cxnId="{920F7664-5778-6F4E-AE14-0F5A63CDDB2C}">
      <dgm:prSet/>
      <dgm:spPr/>
      <dgm:t>
        <a:bodyPr/>
        <a:lstStyle/>
        <a:p>
          <a:endParaRPr lang="fr-FR"/>
        </a:p>
      </dgm:t>
    </dgm:pt>
    <dgm:pt modelId="{DD5EDCCC-0FB7-A049-84CF-B6A686FE3DEC}" type="pres">
      <dgm:prSet presAssocID="{422C94A6-C0F5-EB4B-979F-185CDAC71034}" presName="Name0" presStyleCnt="0">
        <dgm:presLayoutVars>
          <dgm:dir/>
          <dgm:resizeHandles val="exact"/>
        </dgm:presLayoutVars>
      </dgm:prSet>
      <dgm:spPr/>
    </dgm:pt>
    <dgm:pt modelId="{DD157E74-803A-D44B-A717-0ABBA9E80640}" type="pres">
      <dgm:prSet presAssocID="{159C145D-EDFE-3542-8FF7-4C37DA1FDE93}" presName="parTxOnly" presStyleLbl="node1" presStyleIdx="0" presStyleCnt="6" custScaleY="142644">
        <dgm:presLayoutVars>
          <dgm:bulletEnabled val="1"/>
        </dgm:presLayoutVars>
      </dgm:prSet>
      <dgm:spPr/>
    </dgm:pt>
    <dgm:pt modelId="{654499A5-FF5A-8342-9B74-D43AE9E9A8C2}" type="pres">
      <dgm:prSet presAssocID="{C179694D-EFA6-5846-A753-85CE630D3D4E}" presName="parSpace" presStyleCnt="0"/>
      <dgm:spPr/>
    </dgm:pt>
    <dgm:pt modelId="{50E69213-60FB-D049-859C-15F5643A3119}" type="pres">
      <dgm:prSet presAssocID="{C07AEB4B-3DA4-DB42-AEC9-AC651D8E28EF}" presName="parTxOnly" presStyleLbl="node1" presStyleIdx="1" presStyleCnt="6" custScaleY="140351">
        <dgm:presLayoutVars>
          <dgm:bulletEnabled val="1"/>
        </dgm:presLayoutVars>
      </dgm:prSet>
      <dgm:spPr/>
    </dgm:pt>
    <dgm:pt modelId="{95DEBF96-AB24-104F-94A7-64737DFD9D03}" type="pres">
      <dgm:prSet presAssocID="{10C39692-9440-474F-ABF9-D785131EE4E6}" presName="parSpace" presStyleCnt="0"/>
      <dgm:spPr/>
    </dgm:pt>
    <dgm:pt modelId="{10782DB0-B753-3047-B11F-A2194A6485A3}" type="pres">
      <dgm:prSet presAssocID="{6807F50E-AE19-574B-92F0-04C1C8A7B3FC}" presName="parTxOnly" presStyleLbl="node1" presStyleIdx="2" presStyleCnt="6" custScaleY="140351">
        <dgm:presLayoutVars>
          <dgm:bulletEnabled val="1"/>
        </dgm:presLayoutVars>
      </dgm:prSet>
      <dgm:spPr/>
    </dgm:pt>
    <dgm:pt modelId="{13B127CB-9307-434E-AA2C-3B144CF5FFF1}" type="pres">
      <dgm:prSet presAssocID="{55F467FE-D7D9-2949-AA3C-589C180F8763}" presName="parSpace" presStyleCnt="0"/>
      <dgm:spPr/>
    </dgm:pt>
    <dgm:pt modelId="{719096F6-A2E8-C947-A6A8-1038513195CD}" type="pres">
      <dgm:prSet presAssocID="{64963074-5CAF-F541-8614-B0DCE2C909B5}" presName="parTxOnly" presStyleLbl="node1" presStyleIdx="3" presStyleCnt="6" custScaleY="140351">
        <dgm:presLayoutVars>
          <dgm:bulletEnabled val="1"/>
        </dgm:presLayoutVars>
      </dgm:prSet>
      <dgm:spPr/>
    </dgm:pt>
    <dgm:pt modelId="{3B1F4C77-FA15-8040-B2CA-A8FCFCD91D34}" type="pres">
      <dgm:prSet presAssocID="{7208E55F-7A4E-6A42-B554-583FA3E7C32F}" presName="parSpace" presStyleCnt="0"/>
      <dgm:spPr/>
    </dgm:pt>
    <dgm:pt modelId="{0871DC59-E156-B94D-84CC-86E41A15C2FB}" type="pres">
      <dgm:prSet presAssocID="{7201E73B-0E18-2C41-AEA5-ACD41EAD38D6}" presName="parTxOnly" presStyleLbl="node1" presStyleIdx="4" presStyleCnt="6" custScaleY="140351">
        <dgm:presLayoutVars>
          <dgm:bulletEnabled val="1"/>
        </dgm:presLayoutVars>
      </dgm:prSet>
      <dgm:spPr/>
    </dgm:pt>
    <dgm:pt modelId="{1DE87E5D-847F-4F4E-B6DA-86D6280B8EE1}" type="pres">
      <dgm:prSet presAssocID="{2F1D4D12-022F-E44C-88C0-85A39ABA5F7F}" presName="parSpace" presStyleCnt="0"/>
      <dgm:spPr/>
    </dgm:pt>
    <dgm:pt modelId="{630424E3-D3DC-9F4A-8259-2271BD68387D}" type="pres">
      <dgm:prSet presAssocID="{618E4869-AB8D-FB40-BE3D-68894CF2F093}" presName="parTxOnly" presStyleLbl="node1" presStyleIdx="5" presStyleCnt="6" custScaleY="140858">
        <dgm:presLayoutVars>
          <dgm:bulletEnabled val="1"/>
        </dgm:presLayoutVars>
      </dgm:prSet>
      <dgm:spPr/>
    </dgm:pt>
  </dgm:ptLst>
  <dgm:cxnLst>
    <dgm:cxn modelId="{D622F70D-24E0-8448-8CA0-5CCBF49C0E59}" srcId="{422C94A6-C0F5-EB4B-979F-185CDAC71034}" destId="{C07AEB4B-3DA4-DB42-AEC9-AC651D8E28EF}" srcOrd="1" destOrd="0" parTransId="{7539497F-5613-F24C-B540-5BE892EAFD3F}" sibTransId="{10C39692-9440-474F-ABF9-D785131EE4E6}"/>
    <dgm:cxn modelId="{DDFB620F-D365-694B-9047-1665C9709554}" type="presOf" srcId="{618E4869-AB8D-FB40-BE3D-68894CF2F093}" destId="{630424E3-D3DC-9F4A-8259-2271BD68387D}" srcOrd="0" destOrd="0" presId="urn:microsoft.com/office/officeart/2005/8/layout/hChevron3"/>
    <dgm:cxn modelId="{13E6851E-FBE3-C14F-AEE2-AD19D18F50B8}" srcId="{422C94A6-C0F5-EB4B-979F-185CDAC71034}" destId="{6807F50E-AE19-574B-92F0-04C1C8A7B3FC}" srcOrd="2" destOrd="0" parTransId="{73264BE1-3C2C-5B44-BC07-45169DB197D2}" sibTransId="{55F467FE-D7D9-2949-AA3C-589C180F8763}"/>
    <dgm:cxn modelId="{FFBB3D21-2AA2-474D-BB22-E7FD34462E28}" type="presOf" srcId="{6807F50E-AE19-574B-92F0-04C1C8A7B3FC}" destId="{10782DB0-B753-3047-B11F-A2194A6485A3}" srcOrd="0" destOrd="0" presId="urn:microsoft.com/office/officeart/2005/8/layout/hChevron3"/>
    <dgm:cxn modelId="{A65D7959-719F-1148-A473-0D38C7292483}" type="presOf" srcId="{159C145D-EDFE-3542-8FF7-4C37DA1FDE93}" destId="{DD157E74-803A-D44B-A717-0ABBA9E80640}" srcOrd="0" destOrd="0" presId="urn:microsoft.com/office/officeart/2005/8/layout/hChevron3"/>
    <dgm:cxn modelId="{920F7664-5778-6F4E-AE14-0F5A63CDDB2C}" srcId="{422C94A6-C0F5-EB4B-979F-185CDAC71034}" destId="{618E4869-AB8D-FB40-BE3D-68894CF2F093}" srcOrd="5" destOrd="0" parTransId="{B8A2B2A8-7ECE-DE49-825D-82E2B408DE52}" sibTransId="{A2516A05-E971-5347-A675-5A93C9640724}"/>
    <dgm:cxn modelId="{A693C882-C46C-4A46-BDA3-6A8DA692C6BA}" srcId="{422C94A6-C0F5-EB4B-979F-185CDAC71034}" destId="{64963074-5CAF-F541-8614-B0DCE2C909B5}" srcOrd="3" destOrd="0" parTransId="{BAD6DEE0-5FC5-8E47-8F7F-911DF00AB24F}" sibTransId="{7208E55F-7A4E-6A42-B554-583FA3E7C32F}"/>
    <dgm:cxn modelId="{6CA4AE8A-27C7-DC42-A9DD-B795C3A0CCB4}" type="presOf" srcId="{C07AEB4B-3DA4-DB42-AEC9-AC651D8E28EF}" destId="{50E69213-60FB-D049-859C-15F5643A3119}" srcOrd="0" destOrd="0" presId="urn:microsoft.com/office/officeart/2005/8/layout/hChevron3"/>
    <dgm:cxn modelId="{527024B0-9ACF-CF40-B9FF-8D8B2F4D331E}" type="presOf" srcId="{422C94A6-C0F5-EB4B-979F-185CDAC71034}" destId="{DD5EDCCC-0FB7-A049-84CF-B6A686FE3DEC}" srcOrd="0" destOrd="0" presId="urn:microsoft.com/office/officeart/2005/8/layout/hChevron3"/>
    <dgm:cxn modelId="{DAC4F3B4-9EB1-0E45-9D43-39DA8B6DD8C8}" type="presOf" srcId="{64963074-5CAF-F541-8614-B0DCE2C909B5}" destId="{719096F6-A2E8-C947-A6A8-1038513195CD}" srcOrd="0" destOrd="0" presId="urn:microsoft.com/office/officeart/2005/8/layout/hChevron3"/>
    <dgm:cxn modelId="{AC426AB5-86C3-0147-859D-6E9CC006A417}" srcId="{422C94A6-C0F5-EB4B-979F-185CDAC71034}" destId="{159C145D-EDFE-3542-8FF7-4C37DA1FDE93}" srcOrd="0" destOrd="0" parTransId="{00D53017-D56D-8045-9A35-D5C6FAA192F4}" sibTransId="{C179694D-EFA6-5846-A753-85CE630D3D4E}"/>
    <dgm:cxn modelId="{4D8977DD-C989-9D42-BCFB-A0C285DA03BD}" srcId="{422C94A6-C0F5-EB4B-979F-185CDAC71034}" destId="{7201E73B-0E18-2C41-AEA5-ACD41EAD38D6}" srcOrd="4" destOrd="0" parTransId="{69A35B6F-67AC-9643-B09C-52ECE0DD7BBF}" sibTransId="{2F1D4D12-022F-E44C-88C0-85A39ABA5F7F}"/>
    <dgm:cxn modelId="{D324CAE7-0601-B440-B19D-F69C1015423F}" type="presOf" srcId="{7201E73B-0E18-2C41-AEA5-ACD41EAD38D6}" destId="{0871DC59-E156-B94D-84CC-86E41A15C2FB}" srcOrd="0" destOrd="0" presId="urn:microsoft.com/office/officeart/2005/8/layout/hChevron3"/>
    <dgm:cxn modelId="{6A5E196F-D764-F746-AF99-C4666DE0B372}" type="presParOf" srcId="{DD5EDCCC-0FB7-A049-84CF-B6A686FE3DEC}" destId="{DD157E74-803A-D44B-A717-0ABBA9E80640}" srcOrd="0" destOrd="0" presId="urn:microsoft.com/office/officeart/2005/8/layout/hChevron3"/>
    <dgm:cxn modelId="{9D553667-5F78-8348-8EDD-706228C5646A}" type="presParOf" srcId="{DD5EDCCC-0FB7-A049-84CF-B6A686FE3DEC}" destId="{654499A5-FF5A-8342-9B74-D43AE9E9A8C2}" srcOrd="1" destOrd="0" presId="urn:microsoft.com/office/officeart/2005/8/layout/hChevron3"/>
    <dgm:cxn modelId="{A83AB0F2-7C96-D245-B386-7E996B0E6C64}" type="presParOf" srcId="{DD5EDCCC-0FB7-A049-84CF-B6A686FE3DEC}" destId="{50E69213-60FB-D049-859C-15F5643A3119}" srcOrd="2" destOrd="0" presId="urn:microsoft.com/office/officeart/2005/8/layout/hChevron3"/>
    <dgm:cxn modelId="{5368FA34-3AAB-DD4D-BB05-B52BE79C855B}" type="presParOf" srcId="{DD5EDCCC-0FB7-A049-84CF-B6A686FE3DEC}" destId="{95DEBF96-AB24-104F-94A7-64737DFD9D03}" srcOrd="3" destOrd="0" presId="urn:microsoft.com/office/officeart/2005/8/layout/hChevron3"/>
    <dgm:cxn modelId="{8FE46C41-0CF6-484C-8C16-9F297F6104CA}" type="presParOf" srcId="{DD5EDCCC-0FB7-A049-84CF-B6A686FE3DEC}" destId="{10782DB0-B753-3047-B11F-A2194A6485A3}" srcOrd="4" destOrd="0" presId="urn:microsoft.com/office/officeart/2005/8/layout/hChevron3"/>
    <dgm:cxn modelId="{CEB5C48E-4E54-8A46-B006-EDC02E5DF4E0}" type="presParOf" srcId="{DD5EDCCC-0FB7-A049-84CF-B6A686FE3DEC}" destId="{13B127CB-9307-434E-AA2C-3B144CF5FFF1}" srcOrd="5" destOrd="0" presId="urn:microsoft.com/office/officeart/2005/8/layout/hChevron3"/>
    <dgm:cxn modelId="{2CBD2D90-0467-114B-BBA5-29B15174407A}" type="presParOf" srcId="{DD5EDCCC-0FB7-A049-84CF-B6A686FE3DEC}" destId="{719096F6-A2E8-C947-A6A8-1038513195CD}" srcOrd="6" destOrd="0" presId="urn:microsoft.com/office/officeart/2005/8/layout/hChevron3"/>
    <dgm:cxn modelId="{D504EFE7-A242-7D4F-917B-FE065E14801B}" type="presParOf" srcId="{DD5EDCCC-0FB7-A049-84CF-B6A686FE3DEC}" destId="{3B1F4C77-FA15-8040-B2CA-A8FCFCD91D34}" srcOrd="7" destOrd="0" presId="urn:microsoft.com/office/officeart/2005/8/layout/hChevron3"/>
    <dgm:cxn modelId="{00AB2370-9BCD-8748-AA00-990FE29C89FC}" type="presParOf" srcId="{DD5EDCCC-0FB7-A049-84CF-B6A686FE3DEC}" destId="{0871DC59-E156-B94D-84CC-86E41A15C2FB}" srcOrd="8" destOrd="0" presId="urn:microsoft.com/office/officeart/2005/8/layout/hChevron3"/>
    <dgm:cxn modelId="{A85695E2-C472-1540-BBE3-F9A3A18A1CFC}" type="presParOf" srcId="{DD5EDCCC-0FB7-A049-84CF-B6A686FE3DEC}" destId="{1DE87E5D-847F-4F4E-B6DA-86D6280B8EE1}" srcOrd="9" destOrd="0" presId="urn:microsoft.com/office/officeart/2005/8/layout/hChevron3"/>
    <dgm:cxn modelId="{4A6B0EFB-8889-0F42-A17C-7EDB6FCACCDD}" type="presParOf" srcId="{DD5EDCCC-0FB7-A049-84CF-B6A686FE3DEC}" destId="{630424E3-D3DC-9F4A-8259-2271BD68387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7E74-803A-D44B-A717-0ABBA9E80640}">
      <dsp:nvSpPr>
        <dsp:cNvPr id="0" name=""/>
        <dsp:cNvSpPr/>
      </dsp:nvSpPr>
      <dsp:spPr>
        <a:xfrm>
          <a:off x="1314" y="1629222"/>
          <a:ext cx="2152581" cy="1228211"/>
        </a:xfrm>
        <a:prstGeom prst="homePlate">
          <a:avLst/>
        </a:prstGeom>
        <a:solidFill>
          <a:schemeClr val="accent6"/>
        </a:solidFill>
        <a:ln w="12700" cap="flat" cmpd="sng" algn="ctr">
          <a:solidFill>
            <a:schemeClr val="dk1">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des valeurs manquantes </a:t>
          </a:r>
        </a:p>
      </dsp:txBody>
      <dsp:txXfrm>
        <a:off x="1314" y="1629222"/>
        <a:ext cx="1845528" cy="1228211"/>
      </dsp:txXfrm>
    </dsp:sp>
    <dsp:sp modelId="{50E69213-60FB-D049-859C-15F5643A3119}">
      <dsp:nvSpPr>
        <dsp:cNvPr id="0" name=""/>
        <dsp:cNvSpPr/>
      </dsp:nvSpPr>
      <dsp:spPr>
        <a:xfrm>
          <a:off x="1723379"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Modifier des types</a:t>
          </a:r>
        </a:p>
      </dsp:txBody>
      <dsp:txXfrm>
        <a:off x="2327613" y="1639094"/>
        <a:ext cx="944114" cy="1208467"/>
      </dsp:txXfrm>
    </dsp:sp>
    <dsp:sp modelId="{10782DB0-B753-3047-B11F-A2194A6485A3}">
      <dsp:nvSpPr>
        <dsp:cNvPr id="0" name=""/>
        <dsp:cNvSpPr/>
      </dsp:nvSpPr>
      <dsp:spPr>
        <a:xfrm>
          <a:off x="3445444"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Reformer des chaines de caractères</a:t>
          </a:r>
          <a:endParaRPr lang="fr-FR" sz="1200" kern="1200" dirty="0"/>
        </a:p>
      </dsp:txBody>
      <dsp:txXfrm>
        <a:off x="4049678" y="1639094"/>
        <a:ext cx="944114" cy="1208467"/>
      </dsp:txXfrm>
    </dsp:sp>
    <dsp:sp modelId="{719096F6-A2E8-C947-A6A8-1038513195CD}">
      <dsp:nvSpPr>
        <dsp:cNvPr id="0" name=""/>
        <dsp:cNvSpPr/>
      </dsp:nvSpPr>
      <dsp:spPr>
        <a:xfrm>
          <a:off x="5167509"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Traiter les doublées</a:t>
          </a:r>
          <a:endParaRPr lang="fr-FR" sz="1200" kern="1200" dirty="0"/>
        </a:p>
      </dsp:txBody>
      <dsp:txXfrm>
        <a:off x="5771743" y="1639094"/>
        <a:ext cx="944114" cy="1208467"/>
      </dsp:txXfrm>
    </dsp:sp>
    <dsp:sp modelId="{0871DC59-E156-B94D-84CC-86E41A15C2FB}">
      <dsp:nvSpPr>
        <dsp:cNvPr id="0" name=""/>
        <dsp:cNvSpPr/>
      </dsp:nvSpPr>
      <dsp:spPr>
        <a:xfrm>
          <a:off x="6889575"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Détecter et corriger des valeurs aberrantes</a:t>
          </a:r>
          <a:endParaRPr lang="fr-FR" sz="1200" kern="1200" dirty="0"/>
        </a:p>
      </dsp:txBody>
      <dsp:txXfrm>
        <a:off x="7493809" y="1639094"/>
        <a:ext cx="944114" cy="1208467"/>
      </dsp:txXfrm>
    </dsp:sp>
    <dsp:sp modelId="{630424E3-D3DC-9F4A-8259-2271BD68387D}">
      <dsp:nvSpPr>
        <dsp:cNvPr id="0" name=""/>
        <dsp:cNvSpPr/>
      </dsp:nvSpPr>
      <dsp:spPr>
        <a:xfrm>
          <a:off x="8611640" y="1636911"/>
          <a:ext cx="2152581" cy="1212833"/>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Remplacer les valeurs manquantes restées</a:t>
          </a:r>
        </a:p>
      </dsp:txBody>
      <dsp:txXfrm>
        <a:off x="9218057" y="1636911"/>
        <a:ext cx="939748" cy="1212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7E74-803A-D44B-A717-0ABBA9E80640}">
      <dsp:nvSpPr>
        <dsp:cNvPr id="0" name=""/>
        <dsp:cNvSpPr/>
      </dsp:nvSpPr>
      <dsp:spPr>
        <a:xfrm>
          <a:off x="1314" y="1629222"/>
          <a:ext cx="2152581" cy="1228211"/>
        </a:xfrm>
        <a:prstGeom prst="homePlate">
          <a:avLst/>
        </a:prstGeom>
        <a:solidFill>
          <a:schemeClr val="bg1"/>
        </a:solidFill>
        <a:ln w="12700" cap="flat" cmpd="sng" algn="ctr">
          <a:solidFill>
            <a:schemeClr val="dk1">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des valeurs manquantes </a:t>
          </a:r>
        </a:p>
      </dsp:txBody>
      <dsp:txXfrm>
        <a:off x="1314" y="1629222"/>
        <a:ext cx="1845528" cy="1228211"/>
      </dsp:txXfrm>
    </dsp:sp>
    <dsp:sp modelId="{50E69213-60FB-D049-859C-15F5643A3119}">
      <dsp:nvSpPr>
        <dsp:cNvPr id="0" name=""/>
        <dsp:cNvSpPr/>
      </dsp:nvSpPr>
      <dsp:spPr>
        <a:xfrm>
          <a:off x="1723379" y="1639094"/>
          <a:ext cx="2152581" cy="1208467"/>
        </a:xfrm>
        <a:prstGeom prst="chevron">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Modifier des types</a:t>
          </a:r>
        </a:p>
      </dsp:txBody>
      <dsp:txXfrm>
        <a:off x="2327613" y="1639094"/>
        <a:ext cx="944114" cy="1208467"/>
      </dsp:txXfrm>
    </dsp:sp>
    <dsp:sp modelId="{10782DB0-B753-3047-B11F-A2194A6485A3}">
      <dsp:nvSpPr>
        <dsp:cNvPr id="0" name=""/>
        <dsp:cNvSpPr/>
      </dsp:nvSpPr>
      <dsp:spPr>
        <a:xfrm>
          <a:off x="3445444"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Reformer des chaines de caractères</a:t>
          </a:r>
          <a:endParaRPr lang="fr-FR" sz="1200" kern="1200" dirty="0"/>
        </a:p>
      </dsp:txBody>
      <dsp:txXfrm>
        <a:off x="4049678" y="1639094"/>
        <a:ext cx="944114" cy="1208467"/>
      </dsp:txXfrm>
    </dsp:sp>
    <dsp:sp modelId="{719096F6-A2E8-C947-A6A8-1038513195CD}">
      <dsp:nvSpPr>
        <dsp:cNvPr id="0" name=""/>
        <dsp:cNvSpPr/>
      </dsp:nvSpPr>
      <dsp:spPr>
        <a:xfrm>
          <a:off x="5167509"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Traiter les doublées</a:t>
          </a:r>
          <a:endParaRPr lang="fr-FR" sz="1200" kern="1200" dirty="0"/>
        </a:p>
      </dsp:txBody>
      <dsp:txXfrm>
        <a:off x="5771743" y="1639094"/>
        <a:ext cx="944114" cy="1208467"/>
      </dsp:txXfrm>
    </dsp:sp>
    <dsp:sp modelId="{0871DC59-E156-B94D-84CC-86E41A15C2FB}">
      <dsp:nvSpPr>
        <dsp:cNvPr id="0" name=""/>
        <dsp:cNvSpPr/>
      </dsp:nvSpPr>
      <dsp:spPr>
        <a:xfrm>
          <a:off x="6889575"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Détecter et corriger des valeurs aberrantes</a:t>
          </a:r>
          <a:endParaRPr lang="fr-FR" sz="1200" kern="1200" dirty="0"/>
        </a:p>
      </dsp:txBody>
      <dsp:txXfrm>
        <a:off x="7493809" y="1639094"/>
        <a:ext cx="944114" cy="1208467"/>
      </dsp:txXfrm>
    </dsp:sp>
    <dsp:sp modelId="{630424E3-D3DC-9F4A-8259-2271BD68387D}">
      <dsp:nvSpPr>
        <dsp:cNvPr id="0" name=""/>
        <dsp:cNvSpPr/>
      </dsp:nvSpPr>
      <dsp:spPr>
        <a:xfrm>
          <a:off x="8611640" y="1636911"/>
          <a:ext cx="2152581" cy="1212833"/>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Remplacer les valeurs manquantes restées</a:t>
          </a:r>
        </a:p>
      </dsp:txBody>
      <dsp:txXfrm>
        <a:off x="9218057" y="1636911"/>
        <a:ext cx="939748" cy="1212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7E74-803A-D44B-A717-0ABBA9E80640}">
      <dsp:nvSpPr>
        <dsp:cNvPr id="0" name=""/>
        <dsp:cNvSpPr/>
      </dsp:nvSpPr>
      <dsp:spPr>
        <a:xfrm>
          <a:off x="1314" y="1629222"/>
          <a:ext cx="2152581" cy="1228211"/>
        </a:xfrm>
        <a:prstGeom prst="homePlate">
          <a:avLst/>
        </a:prstGeom>
        <a:solidFill>
          <a:schemeClr val="bg1"/>
        </a:solidFill>
        <a:ln w="12700" cap="flat" cmpd="sng" algn="ctr">
          <a:solidFill>
            <a:schemeClr val="dk1">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des valeurs manquantes </a:t>
          </a:r>
        </a:p>
      </dsp:txBody>
      <dsp:txXfrm>
        <a:off x="1314" y="1629222"/>
        <a:ext cx="1845528" cy="1228211"/>
      </dsp:txXfrm>
    </dsp:sp>
    <dsp:sp modelId="{50E69213-60FB-D049-859C-15F5643A3119}">
      <dsp:nvSpPr>
        <dsp:cNvPr id="0" name=""/>
        <dsp:cNvSpPr/>
      </dsp:nvSpPr>
      <dsp:spPr>
        <a:xfrm>
          <a:off x="1723379" y="1639094"/>
          <a:ext cx="2152581" cy="120846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Modifier des types</a:t>
          </a:r>
        </a:p>
      </dsp:txBody>
      <dsp:txXfrm>
        <a:off x="2327613" y="1639094"/>
        <a:ext cx="944114" cy="1208467"/>
      </dsp:txXfrm>
    </dsp:sp>
    <dsp:sp modelId="{10782DB0-B753-3047-B11F-A2194A6485A3}">
      <dsp:nvSpPr>
        <dsp:cNvPr id="0" name=""/>
        <dsp:cNvSpPr/>
      </dsp:nvSpPr>
      <dsp:spPr>
        <a:xfrm>
          <a:off x="3445444" y="1639094"/>
          <a:ext cx="2152581" cy="1208467"/>
        </a:xfrm>
        <a:prstGeom prst="chevron">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Reformer des chaines de caractères</a:t>
          </a:r>
          <a:endParaRPr lang="fr-FR" sz="1200" kern="1200" dirty="0"/>
        </a:p>
      </dsp:txBody>
      <dsp:txXfrm>
        <a:off x="4049678" y="1639094"/>
        <a:ext cx="944114" cy="1208467"/>
      </dsp:txXfrm>
    </dsp:sp>
    <dsp:sp modelId="{719096F6-A2E8-C947-A6A8-1038513195CD}">
      <dsp:nvSpPr>
        <dsp:cNvPr id="0" name=""/>
        <dsp:cNvSpPr/>
      </dsp:nvSpPr>
      <dsp:spPr>
        <a:xfrm>
          <a:off x="5167509"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Traiter les doublées</a:t>
          </a:r>
          <a:endParaRPr lang="fr-FR" sz="1200" kern="1200" dirty="0"/>
        </a:p>
      </dsp:txBody>
      <dsp:txXfrm>
        <a:off x="5771743" y="1639094"/>
        <a:ext cx="944114" cy="1208467"/>
      </dsp:txXfrm>
    </dsp:sp>
    <dsp:sp modelId="{0871DC59-E156-B94D-84CC-86E41A15C2FB}">
      <dsp:nvSpPr>
        <dsp:cNvPr id="0" name=""/>
        <dsp:cNvSpPr/>
      </dsp:nvSpPr>
      <dsp:spPr>
        <a:xfrm>
          <a:off x="6889575"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Détecter et corriger des valeurs aberrantes</a:t>
          </a:r>
          <a:endParaRPr lang="fr-FR" sz="1200" kern="1200" dirty="0"/>
        </a:p>
      </dsp:txBody>
      <dsp:txXfrm>
        <a:off x="7493809" y="1639094"/>
        <a:ext cx="944114" cy="1208467"/>
      </dsp:txXfrm>
    </dsp:sp>
    <dsp:sp modelId="{630424E3-D3DC-9F4A-8259-2271BD68387D}">
      <dsp:nvSpPr>
        <dsp:cNvPr id="0" name=""/>
        <dsp:cNvSpPr/>
      </dsp:nvSpPr>
      <dsp:spPr>
        <a:xfrm>
          <a:off x="8611640" y="1636911"/>
          <a:ext cx="2152581" cy="1212833"/>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Remplacer les valeurs manquantes restées</a:t>
          </a:r>
        </a:p>
      </dsp:txBody>
      <dsp:txXfrm>
        <a:off x="9218057" y="1636911"/>
        <a:ext cx="939748" cy="1212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7E74-803A-D44B-A717-0ABBA9E80640}">
      <dsp:nvSpPr>
        <dsp:cNvPr id="0" name=""/>
        <dsp:cNvSpPr/>
      </dsp:nvSpPr>
      <dsp:spPr>
        <a:xfrm>
          <a:off x="1314" y="1629222"/>
          <a:ext cx="2152581" cy="1228211"/>
        </a:xfrm>
        <a:prstGeom prst="homePlate">
          <a:avLst/>
        </a:prstGeom>
        <a:solidFill>
          <a:schemeClr val="bg1"/>
        </a:solidFill>
        <a:ln w="12700" cap="flat" cmpd="sng" algn="ctr">
          <a:solidFill>
            <a:schemeClr val="dk1">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des valeurs manquantes </a:t>
          </a:r>
        </a:p>
      </dsp:txBody>
      <dsp:txXfrm>
        <a:off x="1314" y="1629222"/>
        <a:ext cx="1845528" cy="1228211"/>
      </dsp:txXfrm>
    </dsp:sp>
    <dsp:sp modelId="{50E69213-60FB-D049-859C-15F5643A3119}">
      <dsp:nvSpPr>
        <dsp:cNvPr id="0" name=""/>
        <dsp:cNvSpPr/>
      </dsp:nvSpPr>
      <dsp:spPr>
        <a:xfrm>
          <a:off x="1723379" y="1639094"/>
          <a:ext cx="2152581" cy="120846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Modifier des types</a:t>
          </a:r>
        </a:p>
      </dsp:txBody>
      <dsp:txXfrm>
        <a:off x="2327613" y="1639094"/>
        <a:ext cx="944114" cy="1208467"/>
      </dsp:txXfrm>
    </dsp:sp>
    <dsp:sp modelId="{10782DB0-B753-3047-B11F-A2194A6485A3}">
      <dsp:nvSpPr>
        <dsp:cNvPr id="0" name=""/>
        <dsp:cNvSpPr/>
      </dsp:nvSpPr>
      <dsp:spPr>
        <a:xfrm>
          <a:off x="3445444"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Reformer des chaines de caractères</a:t>
          </a:r>
          <a:endParaRPr lang="fr-FR" sz="1200" kern="1200" dirty="0"/>
        </a:p>
      </dsp:txBody>
      <dsp:txXfrm>
        <a:off x="4049678" y="1639094"/>
        <a:ext cx="944114" cy="1208467"/>
      </dsp:txXfrm>
    </dsp:sp>
    <dsp:sp modelId="{719096F6-A2E8-C947-A6A8-1038513195CD}">
      <dsp:nvSpPr>
        <dsp:cNvPr id="0" name=""/>
        <dsp:cNvSpPr/>
      </dsp:nvSpPr>
      <dsp:spPr>
        <a:xfrm>
          <a:off x="5167509" y="1639094"/>
          <a:ext cx="2152581" cy="1208467"/>
        </a:xfrm>
        <a:prstGeom prst="chevron">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les doublées</a:t>
          </a:r>
        </a:p>
      </dsp:txBody>
      <dsp:txXfrm>
        <a:off x="5771743" y="1639094"/>
        <a:ext cx="944114" cy="1208467"/>
      </dsp:txXfrm>
    </dsp:sp>
    <dsp:sp modelId="{0871DC59-E156-B94D-84CC-86E41A15C2FB}">
      <dsp:nvSpPr>
        <dsp:cNvPr id="0" name=""/>
        <dsp:cNvSpPr/>
      </dsp:nvSpPr>
      <dsp:spPr>
        <a:xfrm>
          <a:off x="6889575"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Détecter et corriger des valeurs aberrantes</a:t>
          </a:r>
          <a:endParaRPr lang="fr-FR" sz="1200" kern="1200" dirty="0"/>
        </a:p>
      </dsp:txBody>
      <dsp:txXfrm>
        <a:off x="7493809" y="1639094"/>
        <a:ext cx="944114" cy="1208467"/>
      </dsp:txXfrm>
    </dsp:sp>
    <dsp:sp modelId="{630424E3-D3DC-9F4A-8259-2271BD68387D}">
      <dsp:nvSpPr>
        <dsp:cNvPr id="0" name=""/>
        <dsp:cNvSpPr/>
      </dsp:nvSpPr>
      <dsp:spPr>
        <a:xfrm>
          <a:off x="8611640" y="1636911"/>
          <a:ext cx="2152581" cy="1212833"/>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Remplacer les valeurs manquantes restées</a:t>
          </a:r>
        </a:p>
      </dsp:txBody>
      <dsp:txXfrm>
        <a:off x="9218057" y="1636911"/>
        <a:ext cx="939748" cy="12128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7E74-803A-D44B-A717-0ABBA9E80640}">
      <dsp:nvSpPr>
        <dsp:cNvPr id="0" name=""/>
        <dsp:cNvSpPr/>
      </dsp:nvSpPr>
      <dsp:spPr>
        <a:xfrm>
          <a:off x="1314" y="1629222"/>
          <a:ext cx="2152581" cy="1228211"/>
        </a:xfrm>
        <a:prstGeom prst="homePlate">
          <a:avLst/>
        </a:prstGeom>
        <a:solidFill>
          <a:schemeClr val="bg1"/>
        </a:solidFill>
        <a:ln w="12700" cap="flat" cmpd="sng" algn="ctr">
          <a:solidFill>
            <a:schemeClr val="dk1">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des valeurs manquantes </a:t>
          </a:r>
        </a:p>
      </dsp:txBody>
      <dsp:txXfrm>
        <a:off x="1314" y="1629222"/>
        <a:ext cx="1845528" cy="1228211"/>
      </dsp:txXfrm>
    </dsp:sp>
    <dsp:sp modelId="{50E69213-60FB-D049-859C-15F5643A3119}">
      <dsp:nvSpPr>
        <dsp:cNvPr id="0" name=""/>
        <dsp:cNvSpPr/>
      </dsp:nvSpPr>
      <dsp:spPr>
        <a:xfrm>
          <a:off x="1723379" y="1639094"/>
          <a:ext cx="2152581" cy="120846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Modifier des types</a:t>
          </a:r>
        </a:p>
      </dsp:txBody>
      <dsp:txXfrm>
        <a:off x="2327613" y="1639094"/>
        <a:ext cx="944114" cy="1208467"/>
      </dsp:txXfrm>
    </dsp:sp>
    <dsp:sp modelId="{10782DB0-B753-3047-B11F-A2194A6485A3}">
      <dsp:nvSpPr>
        <dsp:cNvPr id="0" name=""/>
        <dsp:cNvSpPr/>
      </dsp:nvSpPr>
      <dsp:spPr>
        <a:xfrm>
          <a:off x="3445444"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Reformer des chaines de caractères</a:t>
          </a:r>
        </a:p>
      </dsp:txBody>
      <dsp:txXfrm>
        <a:off x="4049678" y="1639094"/>
        <a:ext cx="944114" cy="1208467"/>
      </dsp:txXfrm>
    </dsp:sp>
    <dsp:sp modelId="{719096F6-A2E8-C947-A6A8-1038513195CD}">
      <dsp:nvSpPr>
        <dsp:cNvPr id="0" name=""/>
        <dsp:cNvSpPr/>
      </dsp:nvSpPr>
      <dsp:spPr>
        <a:xfrm>
          <a:off x="5167509"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Traiter les doublées</a:t>
          </a:r>
          <a:endParaRPr lang="fr-FR" sz="1200" kern="1200" dirty="0"/>
        </a:p>
      </dsp:txBody>
      <dsp:txXfrm>
        <a:off x="5771743" y="1639094"/>
        <a:ext cx="944114" cy="1208467"/>
      </dsp:txXfrm>
    </dsp:sp>
    <dsp:sp modelId="{0871DC59-E156-B94D-84CC-86E41A15C2FB}">
      <dsp:nvSpPr>
        <dsp:cNvPr id="0" name=""/>
        <dsp:cNvSpPr/>
      </dsp:nvSpPr>
      <dsp:spPr>
        <a:xfrm>
          <a:off x="6889575" y="1639094"/>
          <a:ext cx="2152581" cy="1208467"/>
        </a:xfrm>
        <a:prstGeom prst="chevron">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Détecter et corriger des valeurs aberrantes</a:t>
          </a:r>
        </a:p>
      </dsp:txBody>
      <dsp:txXfrm>
        <a:off x="7493809" y="1639094"/>
        <a:ext cx="944114" cy="1208467"/>
      </dsp:txXfrm>
    </dsp:sp>
    <dsp:sp modelId="{630424E3-D3DC-9F4A-8259-2271BD68387D}">
      <dsp:nvSpPr>
        <dsp:cNvPr id="0" name=""/>
        <dsp:cNvSpPr/>
      </dsp:nvSpPr>
      <dsp:spPr>
        <a:xfrm>
          <a:off x="8611640" y="1636911"/>
          <a:ext cx="2152581" cy="1212833"/>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Remplacer les valeurs manquantes restées</a:t>
          </a:r>
        </a:p>
      </dsp:txBody>
      <dsp:txXfrm>
        <a:off x="9218057" y="1636911"/>
        <a:ext cx="939748" cy="1212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7E74-803A-D44B-A717-0ABBA9E80640}">
      <dsp:nvSpPr>
        <dsp:cNvPr id="0" name=""/>
        <dsp:cNvSpPr/>
      </dsp:nvSpPr>
      <dsp:spPr>
        <a:xfrm>
          <a:off x="1314" y="1629222"/>
          <a:ext cx="2152581" cy="1228211"/>
        </a:xfrm>
        <a:prstGeom prst="homePlate">
          <a:avLst/>
        </a:prstGeom>
        <a:solidFill>
          <a:schemeClr val="bg1"/>
        </a:solidFill>
        <a:ln w="12700" cap="flat" cmpd="sng" algn="ctr">
          <a:solidFill>
            <a:schemeClr val="dk1">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Traiter des valeurs manquantes </a:t>
          </a:r>
        </a:p>
      </dsp:txBody>
      <dsp:txXfrm>
        <a:off x="1314" y="1629222"/>
        <a:ext cx="1845528" cy="1228211"/>
      </dsp:txXfrm>
    </dsp:sp>
    <dsp:sp modelId="{50E69213-60FB-D049-859C-15F5643A3119}">
      <dsp:nvSpPr>
        <dsp:cNvPr id="0" name=""/>
        <dsp:cNvSpPr/>
      </dsp:nvSpPr>
      <dsp:spPr>
        <a:xfrm>
          <a:off x="1723379" y="1639094"/>
          <a:ext cx="2152581" cy="120846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Modifier des types</a:t>
          </a:r>
        </a:p>
      </dsp:txBody>
      <dsp:txXfrm>
        <a:off x="2327613" y="1639094"/>
        <a:ext cx="944114" cy="1208467"/>
      </dsp:txXfrm>
    </dsp:sp>
    <dsp:sp modelId="{10782DB0-B753-3047-B11F-A2194A6485A3}">
      <dsp:nvSpPr>
        <dsp:cNvPr id="0" name=""/>
        <dsp:cNvSpPr/>
      </dsp:nvSpPr>
      <dsp:spPr>
        <a:xfrm>
          <a:off x="3445444"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Reformer des chaines de caractères</a:t>
          </a:r>
          <a:endParaRPr lang="fr-FR" sz="1200" kern="1200" dirty="0"/>
        </a:p>
      </dsp:txBody>
      <dsp:txXfrm>
        <a:off x="4049678" y="1639094"/>
        <a:ext cx="944114" cy="1208467"/>
      </dsp:txXfrm>
    </dsp:sp>
    <dsp:sp modelId="{719096F6-A2E8-C947-A6A8-1038513195CD}">
      <dsp:nvSpPr>
        <dsp:cNvPr id="0" name=""/>
        <dsp:cNvSpPr/>
      </dsp:nvSpPr>
      <dsp:spPr>
        <a:xfrm>
          <a:off x="5167509"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Traiter les doublées</a:t>
          </a:r>
          <a:endParaRPr lang="fr-FR" sz="1200" kern="1200" dirty="0"/>
        </a:p>
      </dsp:txBody>
      <dsp:txXfrm>
        <a:off x="5771743" y="1639094"/>
        <a:ext cx="944114" cy="1208467"/>
      </dsp:txXfrm>
    </dsp:sp>
    <dsp:sp modelId="{0871DC59-E156-B94D-84CC-86E41A15C2FB}">
      <dsp:nvSpPr>
        <dsp:cNvPr id="0" name=""/>
        <dsp:cNvSpPr/>
      </dsp:nvSpPr>
      <dsp:spPr>
        <a:xfrm>
          <a:off x="6889575" y="1639094"/>
          <a:ext cx="2152581" cy="120846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a:t>Détecter et corriger des valeurs aberrantes</a:t>
          </a:r>
          <a:endParaRPr lang="fr-FR" sz="1200" kern="1200" dirty="0"/>
        </a:p>
      </dsp:txBody>
      <dsp:txXfrm>
        <a:off x="7493809" y="1639094"/>
        <a:ext cx="944114" cy="1208467"/>
      </dsp:txXfrm>
    </dsp:sp>
    <dsp:sp modelId="{630424E3-D3DC-9F4A-8259-2271BD68387D}">
      <dsp:nvSpPr>
        <dsp:cNvPr id="0" name=""/>
        <dsp:cNvSpPr/>
      </dsp:nvSpPr>
      <dsp:spPr>
        <a:xfrm>
          <a:off x="8611640" y="1636911"/>
          <a:ext cx="2152581" cy="1212833"/>
        </a:xfrm>
        <a:prstGeom prst="chevron">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kern="1200" dirty="0"/>
            <a:t>Remplacer les valeurs manquantes restées</a:t>
          </a:r>
        </a:p>
      </dsp:txBody>
      <dsp:txXfrm>
        <a:off x="9218057" y="1636911"/>
        <a:ext cx="939748" cy="121283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B9B3A-F395-1146-882F-F7774FC73F65}" type="datetimeFigureOut">
              <a:rPr lang="fr-FR" smtClean="0"/>
              <a:t>09/12/2021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46002-7BDB-1543-BFB2-D715387DC625}" type="slidenum">
              <a:rPr lang="fr-FR" smtClean="0"/>
              <a:t>‹N°›</a:t>
            </a:fld>
            <a:endParaRPr lang="fr-FR"/>
          </a:p>
        </p:txBody>
      </p:sp>
    </p:spTree>
    <p:extLst>
      <p:ext uri="{BB962C8B-B14F-4D97-AF65-F5344CB8AC3E}">
        <p14:creationId xmlns:p14="http://schemas.microsoft.com/office/powerpoint/2010/main" val="345676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a:t>
            </a:fld>
            <a:endParaRPr lang="fr-FR"/>
          </a:p>
        </p:txBody>
      </p:sp>
    </p:spTree>
    <p:extLst>
      <p:ext uri="{BB962C8B-B14F-4D97-AF65-F5344CB8AC3E}">
        <p14:creationId xmlns:p14="http://schemas.microsoft.com/office/powerpoint/2010/main" val="4044628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dernière étape de nettoyage de donnée est de remplacer les valeurs manquantes par la médian du groupe de produit</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11</a:t>
            </a:fld>
            <a:endParaRPr lang="fr-FR"/>
          </a:p>
        </p:txBody>
      </p:sp>
    </p:spTree>
    <p:extLst>
      <p:ext uri="{BB962C8B-B14F-4D97-AF65-F5344CB8AC3E}">
        <p14:creationId xmlns:p14="http://schemas.microsoft.com/office/powerpoint/2010/main" val="2909314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nettoyer des donnés, j’ai réalisé l’analyse des variables, on a deux types des variable, composition: avec 2 variable :</a:t>
            </a:r>
          </a:p>
          <a:p>
            <a:r>
              <a:rPr lang="fr-FR" dirty="0"/>
              <a:t>Et le type de la donnée nutritionnelle avec les </a:t>
            </a:r>
            <a:r>
              <a:rPr lang="fr-FR" dirty="0" err="1"/>
              <a:t>varible</a:t>
            </a:r>
            <a:r>
              <a:rPr lang="fr-FR" dirty="0"/>
              <a:t> comme énergie…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12</a:t>
            </a:fld>
            <a:endParaRPr lang="fr-FR"/>
          </a:p>
        </p:txBody>
      </p:sp>
    </p:spTree>
    <p:extLst>
      <p:ext uri="{BB962C8B-B14F-4D97-AF65-F5344CB8AC3E}">
        <p14:creationId xmlns:p14="http://schemas.microsoft.com/office/powerpoint/2010/main" val="1432074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D’abord, je m’intéresse sur l’additifs. Analyse uni-varié me dit que environ 22% de produit ne continent pas d’</a:t>
            </a:r>
            <a:r>
              <a:rPr lang="fr-FR" dirty="0" err="1"/>
              <a:t>addtifs</a:t>
            </a:r>
            <a:r>
              <a:rPr lang="fr-FR" dirty="0"/>
              <a:t>. Donc, c’est possible pour que mon application propose des produits sans additifs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13</a:t>
            </a:fld>
            <a:endParaRPr lang="fr-FR"/>
          </a:p>
        </p:txBody>
      </p:sp>
    </p:spTree>
    <p:extLst>
      <p:ext uri="{BB962C8B-B14F-4D97-AF65-F5344CB8AC3E}">
        <p14:creationId xmlns:p14="http://schemas.microsoft.com/office/powerpoint/2010/main" val="53042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l’huile de palme, 97% de produit ne continent pas d’huile de palme. C’est mieux pour mon application, il est facile de trouver des produits sans huile de palme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14</a:t>
            </a:fld>
            <a:endParaRPr lang="fr-FR"/>
          </a:p>
        </p:txBody>
      </p:sp>
    </p:spTree>
    <p:extLst>
      <p:ext uri="{BB962C8B-B14F-4D97-AF65-F5344CB8AC3E}">
        <p14:creationId xmlns:p14="http://schemas.microsoft.com/office/powerpoint/2010/main" val="363532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analysé la distribution des variable quantitatives, les données nutritionnelles comme lipides, carbohydrates, protéine… j’ai aussi fait le test DIP pour déterminer la modalité de ces variables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15</a:t>
            </a:fld>
            <a:endParaRPr lang="fr-FR"/>
          </a:p>
        </p:txBody>
      </p:sp>
    </p:spTree>
    <p:extLst>
      <p:ext uri="{BB962C8B-B14F-4D97-AF65-F5344CB8AC3E}">
        <p14:creationId xmlns:p14="http://schemas.microsoft.com/office/powerpoint/2010/main" val="60939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aussi analysé le statistique de ces variable pour savoir la moyenne , médian … </a:t>
            </a:r>
            <a:r>
              <a:rPr lang="fr-FR" dirty="0" err="1"/>
              <a:t>etc</a:t>
            </a:r>
            <a:r>
              <a:rPr lang="fr-FR" dirty="0"/>
              <a:t> de ces variables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16</a:t>
            </a:fld>
            <a:endParaRPr lang="fr-FR"/>
          </a:p>
        </p:txBody>
      </p:sp>
    </p:spTree>
    <p:extLst>
      <p:ext uri="{BB962C8B-B14F-4D97-AF65-F5344CB8AC3E}">
        <p14:creationId xmlns:p14="http://schemas.microsoft.com/office/powerpoint/2010/main" val="3287532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effectué les analyses multivariés ce que me permet de vérifier le lien entre les variables</a:t>
            </a:r>
          </a:p>
          <a:p>
            <a:endParaRPr lang="fr-FR" dirty="0"/>
          </a:p>
          <a:p>
            <a:r>
              <a:rPr lang="fr-FR" dirty="0"/>
              <a:t>Créer une indice universel utilisé dans l’application à partir de 2 indicateurs par PCA</a:t>
            </a:r>
          </a:p>
          <a:p>
            <a:endParaRPr lang="fr-FR" dirty="0"/>
          </a:p>
          <a:p>
            <a:r>
              <a:rPr lang="fr-FR" dirty="0"/>
              <a:t>Baser sur cette nouvelle indice et la distance euclidienne, je peux construire la parti plus important pour cette application</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17</a:t>
            </a:fld>
            <a:endParaRPr lang="fr-FR"/>
          </a:p>
        </p:txBody>
      </p:sp>
    </p:spTree>
    <p:extLst>
      <p:ext uri="{BB962C8B-B14F-4D97-AF65-F5344CB8AC3E}">
        <p14:creationId xmlns:p14="http://schemas.microsoft.com/office/powerpoint/2010/main" val="1196935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corrélation entre </a:t>
            </a:r>
            <a:r>
              <a:rPr lang="fr-FR" dirty="0" err="1"/>
              <a:t>addtif</a:t>
            </a:r>
            <a:r>
              <a:rPr lang="fr-FR" dirty="0"/>
              <a:t> et huile de palme me dit en générale dans un produit alimentaire, plus nombre d’ingrédient dérivé de l’huile de palme élevé, plus de nombre d’additif.</a:t>
            </a:r>
          </a:p>
          <a:p>
            <a:endParaRPr lang="fr-FR" dirty="0"/>
          </a:p>
          <a:p>
            <a:r>
              <a:rPr lang="fr-FR" dirty="0"/>
              <a:t>Alors c’est possible qu’il y a des produits avec moins les deux </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18</a:t>
            </a:fld>
            <a:endParaRPr lang="fr-FR"/>
          </a:p>
        </p:txBody>
      </p:sp>
    </p:spTree>
    <p:extLst>
      <p:ext uri="{BB962C8B-B14F-4D97-AF65-F5344CB8AC3E}">
        <p14:creationId xmlns:p14="http://schemas.microsoft.com/office/powerpoint/2010/main" val="838981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nombre d’additifs n’a aucun ou a faible effet sur les données nutritionnelles comme lipides et carbohydrates. Donc, c’est faisable de trouver des produits similaires en donnée nutritionnelle avec moins d’additifs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19</a:t>
            </a:fld>
            <a:endParaRPr lang="fr-FR"/>
          </a:p>
        </p:txBody>
      </p:sp>
    </p:spTree>
    <p:extLst>
      <p:ext uri="{BB962C8B-B14F-4D97-AF65-F5344CB8AC3E}">
        <p14:creationId xmlns:p14="http://schemas.microsoft.com/office/powerpoint/2010/main" val="434834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Pareil, Le nombre d’ingrédient dérivé de l’huile de palme n’a aucun ou a faible effet sur les données nutritionnelles comme lipides et carbohydrates. Donc, c’est faisable de trouver des produits similaires en donnée nutritionnelle avec moins d’ingrédient dérivé de l’huile de palme </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20</a:t>
            </a:fld>
            <a:endParaRPr lang="fr-FR"/>
          </a:p>
        </p:txBody>
      </p:sp>
    </p:spTree>
    <p:extLst>
      <p:ext uri="{BB962C8B-B14F-4D97-AF65-F5344CB8AC3E}">
        <p14:creationId xmlns:p14="http://schemas.microsoft.com/office/powerpoint/2010/main" val="277766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L’idée principale de mon application se concentre sur la mauvais effet d’additifs et d’huile de palme utilisés dans les produits alimentaires</a:t>
            </a:r>
          </a:p>
          <a:p>
            <a:r>
              <a:rPr lang="fr-FR" dirty="0"/>
              <a:t>L’huile de palme contient un fort taux d’acides gras saturés, qui augmentent le mauvais cholestérol</a:t>
            </a:r>
          </a:p>
          <a:p>
            <a:r>
              <a:rPr lang="fr-FR" dirty="0"/>
              <a:t>Additifs peuvent être des colorants sont probablement mutagène, </a:t>
            </a:r>
            <a:r>
              <a:rPr lang="fr-FR" dirty="0" err="1"/>
              <a:t>convervateurs</a:t>
            </a:r>
            <a:r>
              <a:rPr lang="fr-FR" dirty="0"/>
              <a:t> sont des </a:t>
            </a:r>
            <a:r>
              <a:rPr lang="fr-FR" dirty="0" err="1"/>
              <a:t>cancérogènens</a:t>
            </a:r>
            <a:r>
              <a:rPr lang="fr-FR" dirty="0"/>
              <a:t> potentiel …</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a:t>
            </a:fld>
            <a:endParaRPr lang="fr-FR"/>
          </a:p>
        </p:txBody>
      </p:sp>
    </p:spTree>
    <p:extLst>
      <p:ext uri="{BB962C8B-B14F-4D97-AF65-F5344CB8AC3E}">
        <p14:creationId xmlns:p14="http://schemas.microsoft.com/office/powerpoint/2010/main" val="1651521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Retourner la principe d’application.</a:t>
            </a:r>
          </a:p>
          <a:p>
            <a:r>
              <a:rPr lang="fr-FR" dirty="0"/>
              <a:t>D’abord, … puis</a:t>
            </a:r>
          </a:p>
          <a:p>
            <a:r>
              <a:rPr lang="fr-FR" dirty="0"/>
              <a:t>Basé sur la corrélation que je vient parler, je peux dire cette application est faisable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21</a:t>
            </a:fld>
            <a:endParaRPr lang="fr-FR"/>
          </a:p>
        </p:txBody>
      </p:sp>
    </p:spTree>
    <p:extLst>
      <p:ext uri="{BB962C8B-B14F-4D97-AF65-F5344CB8AC3E}">
        <p14:creationId xmlns:p14="http://schemas.microsoft.com/office/powerpoint/2010/main" val="4165857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je vous présent 2 étapes importantes pour cette application: premier est de chercher les produits similaires, pour ça, j’ai calculé la distance euclidienne entre le produit scanné et les produits dans notre base de donnée par cette formule. </a:t>
            </a:r>
          </a:p>
          <a:p>
            <a:endParaRPr lang="fr-FR" dirty="0"/>
          </a:p>
          <a:p>
            <a:r>
              <a:rPr lang="fr-FR" dirty="0"/>
              <a:t>Produits similaire vont </a:t>
            </a:r>
            <a:r>
              <a:rPr lang="fr-FR" dirty="0" err="1"/>
              <a:t>correspondandre</a:t>
            </a:r>
            <a:r>
              <a:rPr lang="fr-FR" dirty="0"/>
              <a:t> à ceux dont la distance euclidienne et plus petite.</a:t>
            </a:r>
          </a:p>
          <a:p>
            <a:endParaRPr lang="fr-FR" dirty="0"/>
          </a:p>
          <a:p>
            <a:r>
              <a:rPr lang="fr-FR" dirty="0"/>
              <a:t>Vous voyer ici la projection de tout les produits sur le plan factoriel en gris. Le produit choisi scanné est en rouge, produit similaires est marqué par les cercle bleu.</a:t>
            </a:r>
          </a:p>
          <a:p>
            <a:endParaRPr lang="fr-FR" dirty="0"/>
          </a:p>
          <a:p>
            <a:r>
              <a:rPr lang="fr-FR" dirty="0"/>
              <a:t>Concernant la similarité de produit, j’ai utilisé le score calculé par cette formule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22</a:t>
            </a:fld>
            <a:endParaRPr lang="fr-FR"/>
          </a:p>
        </p:txBody>
      </p:sp>
    </p:spTree>
    <p:extLst>
      <p:ext uri="{BB962C8B-B14F-4D97-AF65-F5344CB8AC3E}">
        <p14:creationId xmlns:p14="http://schemas.microsoft.com/office/powerpoint/2010/main" val="3556408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deuxième étapes importantes pour l’application est déterminer les produits similaires avec moins de nombre d’additifs et d’</a:t>
            </a:r>
            <a:r>
              <a:rPr lang="fr-FR" dirty="0" err="1"/>
              <a:t>ingredient</a:t>
            </a:r>
            <a:r>
              <a:rPr lang="fr-FR" dirty="0"/>
              <a:t> dérivé de l’huile de palme.</a:t>
            </a:r>
          </a:p>
          <a:p>
            <a:r>
              <a:rPr lang="fr-FR" dirty="0"/>
              <a:t>J’ai utilisé PCA, pour créer cette nouvelle indice permettant de chercher des produits similaire avec moins les deux additifs et d’ingrédient dérivé de l’huile de palme en même temps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23</a:t>
            </a:fld>
            <a:endParaRPr lang="fr-FR"/>
          </a:p>
        </p:txBody>
      </p:sp>
    </p:spTree>
    <p:extLst>
      <p:ext uri="{BB962C8B-B14F-4D97-AF65-F5344CB8AC3E}">
        <p14:creationId xmlns:p14="http://schemas.microsoft.com/office/powerpoint/2010/main" val="370447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Voilà, une exemple.</a:t>
            </a:r>
          </a:p>
          <a:p>
            <a:r>
              <a:rPr lang="fr-FR" dirty="0"/>
              <a:t>Quand je scanne ce produit avec 10 additifs et 0 huile de palme en France dans magasin Agora.</a:t>
            </a:r>
          </a:p>
          <a:p>
            <a:r>
              <a:rPr lang="fr-FR" dirty="0"/>
              <a:t>Mon application vais proposer ce produit avec 7 additifs dans magasin Agora aussi</a:t>
            </a:r>
          </a:p>
          <a:p>
            <a:r>
              <a:rPr lang="fr-FR" dirty="0"/>
              <a:t>Avec 2 autres produits contenant 1 seul additifs dans un magasin inconnu en France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24</a:t>
            </a:fld>
            <a:endParaRPr lang="fr-FR"/>
          </a:p>
        </p:txBody>
      </p:sp>
    </p:spTree>
    <p:extLst>
      <p:ext uri="{BB962C8B-B14F-4D97-AF65-F5344CB8AC3E}">
        <p14:creationId xmlns:p14="http://schemas.microsoft.com/office/powerpoint/2010/main" val="3637610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conclusion.</a:t>
            </a:r>
          </a:p>
          <a:p>
            <a:r>
              <a:rPr lang="fr-FR" dirty="0"/>
              <a:t>J’ai déjà nettoyé des données, effectué les analyses</a:t>
            </a:r>
          </a:p>
          <a:p>
            <a:r>
              <a:rPr lang="fr-FR" dirty="0"/>
              <a:t>J’ai aussi proposé une idée de l’application faisable </a:t>
            </a:r>
            <a:r>
              <a:rPr lang="fr-FR" sz="1200" dirty="0">
                <a:solidFill>
                  <a:schemeClr val="tx2"/>
                </a:solidFill>
              </a:rPr>
              <a:t>pour chercher des produits similaires contenant moins d’additifs et d’ingrédient dérivé de l’huile de palme en utilisant: distance euclidienne et PCA</a:t>
            </a:r>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25</a:t>
            </a:fld>
            <a:endParaRPr lang="fr-FR"/>
          </a:p>
        </p:txBody>
      </p:sp>
    </p:spTree>
    <p:extLst>
      <p:ext uri="{BB962C8B-B14F-4D97-AF65-F5344CB8AC3E}">
        <p14:creationId xmlns:p14="http://schemas.microsoft.com/office/powerpoint/2010/main" val="3539905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Quand on scanne un produit alimentaire p </a:t>
            </a:r>
            <a:r>
              <a:rPr lang="fr-FR" dirty="0" err="1"/>
              <a:t>ar</a:t>
            </a:r>
            <a:r>
              <a:rPr lang="fr-FR" dirty="0"/>
              <a:t> cette application, elle nous donne le nombre d’additifs et d’ingrédient dérivé de l’huile de palme dans ce produit et une liste …</a:t>
            </a:r>
          </a:p>
          <a:p>
            <a:r>
              <a:rPr lang="fr-FR" dirty="0"/>
              <a:t>Pour cela …</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4</a:t>
            </a:fld>
            <a:endParaRPr lang="fr-FR"/>
          </a:p>
        </p:txBody>
      </p:sp>
    </p:spTree>
    <p:extLst>
      <p:ext uri="{BB962C8B-B14F-4D97-AF65-F5344CB8AC3E}">
        <p14:creationId xmlns:p14="http://schemas.microsoft.com/office/powerpoint/2010/main" val="321487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réaliser cette idée de l’application, je vais travailler sur une base de donnée téléchargée de </a:t>
            </a:r>
            <a:r>
              <a:rPr lang="fr-FR" dirty="0" err="1"/>
              <a:t>website</a:t>
            </a:r>
            <a:r>
              <a:rPr lang="fr-FR" dirty="0"/>
              <a:t> « open </a:t>
            </a:r>
            <a:r>
              <a:rPr lang="fr-FR" dirty="0" err="1"/>
              <a:t>food</a:t>
            </a:r>
            <a:r>
              <a:rPr lang="fr-FR" dirty="0"/>
              <a:t> </a:t>
            </a:r>
            <a:r>
              <a:rPr lang="fr-FR" dirty="0" err="1"/>
              <a:t>facts</a:t>
            </a:r>
            <a:r>
              <a:rPr lang="fr-FR" dirty="0"/>
              <a:t> »</a:t>
            </a:r>
          </a:p>
          <a:p>
            <a:r>
              <a:rPr lang="fr-FR" dirty="0"/>
              <a:t>Avant tout, on </a:t>
            </a:r>
            <a:r>
              <a:rPr lang="fr-FR" dirty="0" err="1"/>
              <a:t>nettoye</a:t>
            </a:r>
            <a:r>
              <a:rPr lang="fr-FR" dirty="0"/>
              <a:t> des données  par six étapes: …</a:t>
            </a:r>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5</a:t>
            </a:fld>
            <a:endParaRPr lang="fr-FR"/>
          </a:p>
        </p:txBody>
      </p:sp>
    </p:spTree>
    <p:extLst>
      <p:ext uri="{BB962C8B-B14F-4D97-AF65-F5344CB8AC3E}">
        <p14:creationId xmlns:p14="http://schemas.microsoft.com/office/powerpoint/2010/main" val="216389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Commençant par traiter des valeurs manquantes, on a supprimé les colonnes et lignes avec plus 80 % de valeurs manquantes et choisi seulement les colonnes contenant les </a:t>
            </a:r>
            <a:r>
              <a:rPr lang="fr-FR" dirty="0" err="1"/>
              <a:t>indicataeurs</a:t>
            </a:r>
            <a:r>
              <a:rPr lang="fr-FR" dirty="0"/>
              <a:t> pertinents pour l’application</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6</a:t>
            </a:fld>
            <a:endParaRPr lang="fr-FR"/>
          </a:p>
        </p:txBody>
      </p:sp>
    </p:spTree>
    <p:extLst>
      <p:ext uri="{BB962C8B-B14F-4D97-AF65-F5344CB8AC3E}">
        <p14:creationId xmlns:p14="http://schemas.microsoft.com/office/powerpoint/2010/main" val="45124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modifié la type des colonnes en fonction de indicateur</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7</a:t>
            </a:fld>
            <a:endParaRPr lang="fr-FR"/>
          </a:p>
        </p:txBody>
      </p:sp>
    </p:spTree>
    <p:extLst>
      <p:ext uri="{BB962C8B-B14F-4D97-AF65-F5344CB8AC3E}">
        <p14:creationId xmlns:p14="http://schemas.microsoft.com/office/powerpoint/2010/main" val="2570545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colonnes contenant l’information en chaine de caractères, je les ai reformé par passer toute la chaîne en minuscule et attribuer d’une majuscule en 1</a:t>
            </a:r>
            <a:r>
              <a:rPr lang="fr-FR" baseline="30000" dirty="0"/>
              <a:t>er</a:t>
            </a:r>
            <a:r>
              <a:rPr lang="fr-FR" dirty="0"/>
              <a:t> position.</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8</a:t>
            </a:fld>
            <a:endParaRPr lang="fr-FR"/>
          </a:p>
        </p:txBody>
      </p:sp>
    </p:spTree>
    <p:extLst>
      <p:ext uri="{BB962C8B-B14F-4D97-AF65-F5344CB8AC3E}">
        <p14:creationId xmlns:p14="http://schemas.microsoft.com/office/powerpoint/2010/main" val="198388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Puis, j’ai éliminé les doublons sur les deux variables et enregistrements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9</a:t>
            </a:fld>
            <a:endParaRPr lang="fr-FR"/>
          </a:p>
        </p:txBody>
      </p:sp>
    </p:spTree>
    <p:extLst>
      <p:ext uri="{BB962C8B-B14F-4D97-AF65-F5344CB8AC3E}">
        <p14:creationId xmlns:p14="http://schemas.microsoft.com/office/powerpoint/2010/main" val="1207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les valeurs aberrants, d’abord j’ai </a:t>
            </a:r>
            <a:r>
              <a:rPr lang="fr-FR" dirty="0" err="1"/>
              <a:t>visualié</a:t>
            </a:r>
            <a:r>
              <a:rPr lang="fr-FR" dirty="0"/>
              <a:t> par </a:t>
            </a:r>
            <a:r>
              <a:rPr lang="fr-FR" dirty="0" err="1"/>
              <a:t>boxplot</a:t>
            </a:r>
            <a:r>
              <a:rPr lang="fr-FR" dirty="0"/>
              <a:t> puis supprimé ces valeurs basées sur la connaissance dans la domaine de produit alimentaire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10</a:t>
            </a:fld>
            <a:endParaRPr lang="fr-FR"/>
          </a:p>
        </p:txBody>
      </p:sp>
    </p:spTree>
    <p:extLst>
      <p:ext uri="{BB962C8B-B14F-4D97-AF65-F5344CB8AC3E}">
        <p14:creationId xmlns:p14="http://schemas.microsoft.com/office/powerpoint/2010/main" val="326153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B2809897-2235-1C4E-9FA8-39CF96AAC4DB}" type="datetime1">
              <a:rPr lang="fr-FR" smtClean="0"/>
              <a:t>09/12/2021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58213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1349DA70-13D3-CC4A-969D-2FBD46F99BDC}" type="datetime1">
              <a:rPr lang="fr-FR" smtClean="0"/>
              <a:t>09/12/2021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38009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E4D18FFD-EAC1-C64B-A305-0489A8860226}" type="datetime1">
              <a:rPr lang="fr-FR" smtClean="0"/>
              <a:t>09/12/2021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545078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E8CF4575-2CF1-4D41-83B1-DA6BF5E4CC6D}" type="datetime1">
              <a:rPr lang="fr-FR" smtClean="0"/>
              <a:t>09/12/2021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50073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78CB5C5-EF6E-DE4D-8288-17835D41D3D5}" type="datetime1">
              <a:rPr lang="fr-FR" smtClean="0"/>
              <a:t>09/12/2021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583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42CFCAA2-525E-4440-9E15-3E178999D40D}" type="datetime1">
              <a:rPr lang="fr-FR" smtClean="0"/>
              <a:t>09/12/2021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35967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6A5F5B9E-DE66-1342-BB60-EACA5F3F0024}" type="datetime1">
              <a:rPr lang="fr-FR" smtClean="0"/>
              <a:t>09/12/2021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407642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810D4D64-AC6F-7A45-8DD9-479DC4D7ED83}" type="datetime1">
              <a:rPr lang="fr-FR" smtClean="0"/>
              <a:t>09/12/2021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14357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74691B41-A9EB-694E-BC93-E3EA3FF95FE5}" type="datetime1">
              <a:rPr lang="fr-FR" smtClean="0"/>
              <a:t>09/12/2021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38370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ABD106D-4512-A14C-A865-B9131316310A}" type="datetime1">
              <a:rPr lang="fr-FR" smtClean="0"/>
              <a:t>09/12/2021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17113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B0ED5013-004E-1A45-882B-D0FC5DFD10CC}" type="datetime1">
              <a:rPr lang="fr-FR" smtClean="0"/>
              <a:t>09/12/2021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2116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CF0190EF-A325-6648-BC96-9B7FA475E26C}" type="datetime1">
              <a:rPr lang="fr-FR" smtClean="0"/>
              <a:t>09/12/2021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80380515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50" r:id="rId9"/>
    <p:sldLayoutId id="2147483748" r:id="rId10"/>
    <p:sldLayoutId id="2147483749" r:id="rId11"/>
  </p:sldLayoutIdLst>
  <p:hf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2.png"/><Relationship Id="rId4" Type="http://schemas.openxmlformats.org/officeDocument/2006/relationships/image" Target="../media/image5.png"/><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png"/><Relationship Id="rId7" Type="http://schemas.openxmlformats.org/officeDocument/2006/relationships/diagramQuickStyle" Target="../diagrams/quickStyle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5.png"/><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5.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Graphiques financiers numériques">
            <a:extLst>
              <a:ext uri="{FF2B5EF4-FFF2-40B4-BE49-F238E27FC236}">
                <a16:creationId xmlns:a16="http://schemas.microsoft.com/office/drawing/2014/main" id="{FE2A441D-F4AE-46A3-9E2B-A1E966579A90}"/>
              </a:ext>
            </a:extLst>
          </p:cNvPr>
          <p:cNvPicPr>
            <a:picLocks noChangeAspect="1"/>
          </p:cNvPicPr>
          <p:nvPr/>
        </p:nvPicPr>
        <p:blipFill rotWithShape="1">
          <a:blip r:embed="rId3">
            <a:alphaModFix amt="70000"/>
          </a:blip>
          <a:srcRect t="696" r="-1" b="31934"/>
          <a:stretch/>
        </p:blipFill>
        <p:spPr>
          <a:xfrm>
            <a:off x="20" y="10"/>
            <a:ext cx="12188932" cy="6856614"/>
          </a:xfrm>
          <a:prstGeom prst="rect">
            <a:avLst/>
          </a:prstGeom>
        </p:spPr>
      </p:pic>
      <p:sp>
        <p:nvSpPr>
          <p:cNvPr id="2" name="Titre 1">
            <a:extLst>
              <a:ext uri="{FF2B5EF4-FFF2-40B4-BE49-F238E27FC236}">
                <a16:creationId xmlns:a16="http://schemas.microsoft.com/office/drawing/2014/main" id="{43E11F00-BD52-C249-9E24-716FB78A1340}"/>
              </a:ext>
            </a:extLst>
          </p:cNvPr>
          <p:cNvSpPr>
            <a:spLocks noGrp="1"/>
          </p:cNvSpPr>
          <p:nvPr>
            <p:ph type="ctrTitle"/>
          </p:nvPr>
        </p:nvSpPr>
        <p:spPr>
          <a:xfrm>
            <a:off x="838200" y="740211"/>
            <a:ext cx="8720328" cy="3163864"/>
          </a:xfrm>
        </p:spPr>
        <p:txBody>
          <a:bodyPr>
            <a:normAutofit/>
          </a:bodyPr>
          <a:lstStyle/>
          <a:p>
            <a:pPr algn="l"/>
            <a:r>
              <a:rPr lang="fr-FR" sz="5200" dirty="0">
                <a:solidFill>
                  <a:srgbClr val="FFFFFF"/>
                </a:solidFill>
              </a:rPr>
              <a:t>Projet 3: Concevoir une application au service de la santé publique</a:t>
            </a:r>
          </a:p>
        </p:txBody>
      </p:sp>
      <p:sp>
        <p:nvSpPr>
          <p:cNvPr id="3" name="Sous-titre 2">
            <a:extLst>
              <a:ext uri="{FF2B5EF4-FFF2-40B4-BE49-F238E27FC236}">
                <a16:creationId xmlns:a16="http://schemas.microsoft.com/office/drawing/2014/main" id="{194E74E4-7EE1-D044-B24B-BA194AF868B5}"/>
              </a:ext>
            </a:extLst>
          </p:cNvPr>
          <p:cNvSpPr>
            <a:spLocks noGrp="1"/>
          </p:cNvSpPr>
          <p:nvPr>
            <p:ph type="subTitle" idx="1"/>
          </p:nvPr>
        </p:nvSpPr>
        <p:spPr>
          <a:xfrm>
            <a:off x="838200" y="4074515"/>
            <a:ext cx="7583133" cy="1279124"/>
          </a:xfrm>
        </p:spPr>
        <p:txBody>
          <a:bodyPr>
            <a:normAutofit/>
          </a:bodyPr>
          <a:lstStyle/>
          <a:p>
            <a:pPr algn="l"/>
            <a:r>
              <a:rPr lang="fr-FR" sz="2200" dirty="0" err="1">
                <a:solidFill>
                  <a:srgbClr val="FFFFFF"/>
                </a:solidFill>
              </a:rPr>
              <a:t>Nhat</a:t>
            </a:r>
            <a:r>
              <a:rPr lang="fr-FR" sz="2200" dirty="0">
                <a:solidFill>
                  <a:srgbClr val="FFFFFF"/>
                </a:solidFill>
              </a:rPr>
              <a:t> Tam VO</a:t>
            </a:r>
          </a:p>
          <a:p>
            <a:pPr algn="l"/>
            <a:r>
              <a:rPr lang="fr-FR" sz="2200" dirty="0">
                <a:solidFill>
                  <a:srgbClr val="FFFFFF"/>
                </a:solidFill>
              </a:rPr>
              <a:t>Mentor: Claude TINKU</a:t>
            </a:r>
          </a:p>
        </p:txBody>
      </p:sp>
      <p:sp>
        <p:nvSpPr>
          <p:cNvPr id="5" name="Espace réservé du numéro de diapositive 4">
            <a:extLst>
              <a:ext uri="{FF2B5EF4-FFF2-40B4-BE49-F238E27FC236}">
                <a16:creationId xmlns:a16="http://schemas.microsoft.com/office/drawing/2014/main" id="{F250AA93-ACF2-864A-9E1E-C53C6F87288A}"/>
              </a:ext>
            </a:extLst>
          </p:cNvPr>
          <p:cNvSpPr>
            <a:spLocks noGrp="1"/>
          </p:cNvSpPr>
          <p:nvPr>
            <p:ph type="sldNum" sz="quarter" idx="12"/>
          </p:nvPr>
        </p:nvSpPr>
        <p:spPr/>
        <p:txBody>
          <a:bodyPr/>
          <a:lstStyle/>
          <a:p>
            <a:fld id="{73B850FF-6169-4056-8077-06FFA93A5366}" type="slidenum">
              <a:rPr lang="en-US" smtClean="0"/>
              <a:pPr/>
              <a:t>1</a:t>
            </a:fld>
            <a:endParaRPr lang="en-US"/>
          </a:p>
        </p:txBody>
      </p:sp>
    </p:spTree>
    <p:extLst>
      <p:ext uri="{BB962C8B-B14F-4D97-AF65-F5344CB8AC3E}">
        <p14:creationId xmlns:p14="http://schemas.microsoft.com/office/powerpoint/2010/main" val="417330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24"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30EEDD4A-C453-6A49-A6C6-1E36E6B4D9D5}"/>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10</a:t>
            </a:fld>
            <a:endParaRPr lang="en-US">
              <a:solidFill>
                <a:schemeClr val="tx1">
                  <a:alpha val="60000"/>
                </a:schemeClr>
              </a:solidFill>
            </a:endParaRPr>
          </a:p>
        </p:txBody>
      </p:sp>
      <p:sp>
        <p:nvSpPr>
          <p:cNvPr id="15" name="Titre 1">
            <a:extLst>
              <a:ext uri="{FF2B5EF4-FFF2-40B4-BE49-F238E27FC236}">
                <a16:creationId xmlns:a16="http://schemas.microsoft.com/office/drawing/2014/main" id="{829E9E4C-A218-E84F-A906-A5FE07D32D7D}"/>
              </a:ext>
            </a:extLst>
          </p:cNvPr>
          <p:cNvSpPr txBox="1">
            <a:spLocks/>
          </p:cNvSpPr>
          <p:nvPr/>
        </p:nvSpPr>
        <p:spPr>
          <a:xfrm>
            <a:off x="838201" y="55981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Nettoyage de donnée</a:t>
            </a:r>
          </a:p>
        </p:txBody>
      </p:sp>
      <p:graphicFrame>
        <p:nvGraphicFramePr>
          <p:cNvPr id="25" name="Diagramme 24">
            <a:extLst>
              <a:ext uri="{FF2B5EF4-FFF2-40B4-BE49-F238E27FC236}">
                <a16:creationId xmlns:a16="http://schemas.microsoft.com/office/drawing/2014/main" id="{E5E9005A-C8D2-4949-8DA5-F9EEE1C9388D}"/>
              </a:ext>
            </a:extLst>
          </p:cNvPr>
          <p:cNvGraphicFramePr/>
          <p:nvPr>
            <p:extLst>
              <p:ext uri="{D42A27DB-BD31-4B8C-83A1-F6EECF244321}">
                <p14:modId xmlns:p14="http://schemas.microsoft.com/office/powerpoint/2010/main" val="4279835008"/>
              </p:ext>
            </p:extLst>
          </p:nvPr>
        </p:nvGraphicFramePr>
        <p:xfrm>
          <a:off x="1005653" y="0"/>
          <a:ext cx="10765536" cy="4486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ZoneTexte 16">
            <a:extLst>
              <a:ext uri="{FF2B5EF4-FFF2-40B4-BE49-F238E27FC236}">
                <a16:creationId xmlns:a16="http://schemas.microsoft.com/office/drawing/2014/main" id="{F3B1A807-BC42-9A45-B27C-6802F20CFA7D}"/>
              </a:ext>
            </a:extLst>
          </p:cNvPr>
          <p:cNvSpPr txBox="1"/>
          <p:nvPr/>
        </p:nvSpPr>
        <p:spPr>
          <a:xfrm>
            <a:off x="1158159" y="3588792"/>
            <a:ext cx="9725071" cy="1323439"/>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L’étape pour éliminer des anomalies dans notre donnée</a:t>
            </a:r>
          </a:p>
          <a:p>
            <a:pPr marL="800100" lvl="1" indent="-342900">
              <a:buFont typeface="Wingdings" pitchFamily="2" charset="2"/>
              <a:buChar char="Ø"/>
            </a:pPr>
            <a:r>
              <a:rPr lang="fr-FR" sz="2000" dirty="0">
                <a:solidFill>
                  <a:schemeClr val="tx2"/>
                </a:solidFill>
              </a:rPr>
              <a:t>Visualiser des valeurs aberrantes par boxplot</a:t>
            </a:r>
          </a:p>
          <a:p>
            <a:pPr marL="800100" lvl="1" indent="-342900">
              <a:buFont typeface="Wingdings" pitchFamily="2" charset="2"/>
              <a:buChar char="Ø"/>
            </a:pPr>
            <a:r>
              <a:rPr lang="fr-FR" sz="2000" dirty="0">
                <a:solidFill>
                  <a:schemeClr val="tx2"/>
                </a:solidFill>
              </a:rPr>
              <a:t>Supprimer des valeurs aberrantes</a:t>
            </a:r>
          </a:p>
          <a:p>
            <a:pPr marL="800100" lvl="1" indent="-342900">
              <a:buFont typeface="Wingdings" pitchFamily="2" charset="2"/>
              <a:buChar char="Ø"/>
            </a:pPr>
            <a:endParaRPr lang="fr-FR" sz="2000" dirty="0">
              <a:solidFill>
                <a:schemeClr val="tx2"/>
              </a:solidFill>
            </a:endParaRPr>
          </a:p>
        </p:txBody>
      </p:sp>
      <p:pic>
        <p:nvPicPr>
          <p:cNvPr id="3" name="Image 2">
            <a:extLst>
              <a:ext uri="{FF2B5EF4-FFF2-40B4-BE49-F238E27FC236}">
                <a16:creationId xmlns:a16="http://schemas.microsoft.com/office/drawing/2014/main" id="{6E24D5CB-DB0A-FF42-AC33-467434517D25}"/>
              </a:ext>
            </a:extLst>
          </p:cNvPr>
          <p:cNvPicPr>
            <a:picLocks noChangeAspect="1"/>
          </p:cNvPicPr>
          <p:nvPr/>
        </p:nvPicPr>
        <p:blipFill>
          <a:blip r:embed="rId10"/>
          <a:stretch>
            <a:fillRect/>
          </a:stretch>
        </p:blipFill>
        <p:spPr>
          <a:xfrm>
            <a:off x="7419104" y="4062355"/>
            <a:ext cx="3614737" cy="2794371"/>
          </a:xfrm>
          <a:prstGeom prst="rect">
            <a:avLst/>
          </a:prstGeom>
          <a:ln>
            <a:noFill/>
          </a:ln>
        </p:spPr>
      </p:pic>
      <p:sp>
        <p:nvSpPr>
          <p:cNvPr id="5" name="Ellipse 4">
            <a:extLst>
              <a:ext uri="{FF2B5EF4-FFF2-40B4-BE49-F238E27FC236}">
                <a16:creationId xmlns:a16="http://schemas.microsoft.com/office/drawing/2014/main" id="{7F22F53E-B933-4447-9E4A-677004412090}"/>
              </a:ext>
            </a:extLst>
          </p:cNvPr>
          <p:cNvSpPr/>
          <p:nvPr/>
        </p:nvSpPr>
        <p:spPr>
          <a:xfrm>
            <a:off x="7543800" y="5200350"/>
            <a:ext cx="2986087" cy="36512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E7365A3-BACF-B145-B625-34A026FB6AD9}"/>
              </a:ext>
            </a:extLst>
          </p:cNvPr>
          <p:cNvSpPr txBox="1"/>
          <p:nvPr/>
        </p:nvSpPr>
        <p:spPr>
          <a:xfrm>
            <a:off x="8610600" y="4843463"/>
            <a:ext cx="1260281" cy="369332"/>
          </a:xfrm>
          <a:prstGeom prst="rect">
            <a:avLst/>
          </a:prstGeom>
          <a:noFill/>
        </p:spPr>
        <p:txBody>
          <a:bodyPr wrap="none" rtlCol="0">
            <a:spAutoFit/>
          </a:bodyPr>
          <a:lstStyle/>
          <a:p>
            <a:r>
              <a:rPr lang="fr-FR" dirty="0">
                <a:solidFill>
                  <a:srgbClr val="00B050"/>
                </a:solidFill>
              </a:rPr>
              <a:t>anomalies</a:t>
            </a:r>
          </a:p>
        </p:txBody>
      </p:sp>
    </p:spTree>
    <p:extLst>
      <p:ext uri="{BB962C8B-B14F-4D97-AF65-F5344CB8AC3E}">
        <p14:creationId xmlns:p14="http://schemas.microsoft.com/office/powerpoint/2010/main" val="3583420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graphicFrame>
        <p:nvGraphicFramePr>
          <p:cNvPr id="46" name="Diagramme 45">
            <a:extLst>
              <a:ext uri="{FF2B5EF4-FFF2-40B4-BE49-F238E27FC236}">
                <a16:creationId xmlns:a16="http://schemas.microsoft.com/office/drawing/2014/main" id="{5A32F1D3-C9D8-FC4A-91D9-42E2A3CB7398}"/>
              </a:ext>
            </a:extLst>
          </p:cNvPr>
          <p:cNvGraphicFramePr/>
          <p:nvPr>
            <p:extLst>
              <p:ext uri="{D42A27DB-BD31-4B8C-83A1-F6EECF244321}">
                <p14:modId xmlns:p14="http://schemas.microsoft.com/office/powerpoint/2010/main" val="2801516437"/>
              </p:ext>
            </p:extLst>
          </p:nvPr>
        </p:nvGraphicFramePr>
        <p:xfrm>
          <a:off x="1005653" y="0"/>
          <a:ext cx="10765536" cy="4486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Espace réservé du numéro de diapositive 3">
            <a:extLst>
              <a:ext uri="{FF2B5EF4-FFF2-40B4-BE49-F238E27FC236}">
                <a16:creationId xmlns:a16="http://schemas.microsoft.com/office/drawing/2014/main" id="{B97A57E7-B87C-AA40-A3D1-3C15DF5448A6}"/>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11</a:t>
            </a:fld>
            <a:endParaRPr lang="en-US">
              <a:solidFill>
                <a:schemeClr val="tx1">
                  <a:alpha val="60000"/>
                </a:schemeClr>
              </a:solidFill>
            </a:endParaRPr>
          </a:p>
        </p:txBody>
      </p:sp>
      <p:sp>
        <p:nvSpPr>
          <p:cNvPr id="25" name="Titre 1">
            <a:extLst>
              <a:ext uri="{FF2B5EF4-FFF2-40B4-BE49-F238E27FC236}">
                <a16:creationId xmlns:a16="http://schemas.microsoft.com/office/drawing/2014/main" id="{4570FECD-CC74-1B4E-817C-8CFC8416004F}"/>
              </a:ext>
            </a:extLst>
          </p:cNvPr>
          <p:cNvSpPr txBox="1">
            <a:spLocks/>
          </p:cNvSpPr>
          <p:nvPr/>
        </p:nvSpPr>
        <p:spPr>
          <a:xfrm>
            <a:off x="838201" y="55981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Nettoyage de donnée</a:t>
            </a:r>
          </a:p>
        </p:txBody>
      </p:sp>
      <p:sp>
        <p:nvSpPr>
          <p:cNvPr id="27" name="ZoneTexte 26">
            <a:extLst>
              <a:ext uri="{FF2B5EF4-FFF2-40B4-BE49-F238E27FC236}">
                <a16:creationId xmlns:a16="http://schemas.microsoft.com/office/drawing/2014/main" id="{1D0048D1-6DB2-C143-8142-7979CFAE5AFF}"/>
              </a:ext>
            </a:extLst>
          </p:cNvPr>
          <p:cNvSpPr txBox="1"/>
          <p:nvPr/>
        </p:nvSpPr>
        <p:spPr>
          <a:xfrm>
            <a:off x="1463636" y="3687169"/>
            <a:ext cx="10594252" cy="707886"/>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L’étape pour remplacer les valeurs manquantes</a:t>
            </a:r>
          </a:p>
          <a:p>
            <a:pPr marL="800100" lvl="1" indent="-342900">
              <a:buFont typeface="Wingdings" pitchFamily="2" charset="2"/>
              <a:buChar char="Ø"/>
            </a:pPr>
            <a:r>
              <a:rPr lang="fr-FR" sz="2000" dirty="0">
                <a:solidFill>
                  <a:schemeClr val="tx2"/>
                </a:solidFill>
              </a:rPr>
              <a:t>Remplacer les valeurs manquantes par la médian du groupe de produit</a:t>
            </a:r>
          </a:p>
        </p:txBody>
      </p:sp>
    </p:spTree>
    <p:extLst>
      <p:ext uri="{BB962C8B-B14F-4D97-AF65-F5344CB8AC3E}">
        <p14:creationId xmlns:p14="http://schemas.microsoft.com/office/powerpoint/2010/main" val="144719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6FE3BACD-69A4-2F4F-82A8-39AB2FC0CDA7}"/>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12</a:t>
            </a:fld>
            <a:endParaRPr lang="en-US">
              <a:solidFill>
                <a:schemeClr val="tx1">
                  <a:alpha val="60000"/>
                </a:schemeClr>
              </a:solidFill>
            </a:endParaRPr>
          </a:p>
        </p:txBody>
      </p:sp>
      <p:sp>
        <p:nvSpPr>
          <p:cNvPr id="20" name="Titre 1">
            <a:extLst>
              <a:ext uri="{FF2B5EF4-FFF2-40B4-BE49-F238E27FC236}">
                <a16:creationId xmlns:a16="http://schemas.microsoft.com/office/drawing/2014/main" id="{9DBEA43E-F26F-3D45-879A-72A55B0DF6C0}"/>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Analyses uni-variées</a:t>
            </a:r>
          </a:p>
        </p:txBody>
      </p:sp>
      <p:graphicFrame>
        <p:nvGraphicFramePr>
          <p:cNvPr id="6" name="Tableau 6">
            <a:extLst>
              <a:ext uri="{FF2B5EF4-FFF2-40B4-BE49-F238E27FC236}">
                <a16:creationId xmlns:a16="http://schemas.microsoft.com/office/drawing/2014/main" id="{9BD9A0DF-2EC0-A847-A69E-924237A44940}"/>
              </a:ext>
            </a:extLst>
          </p:cNvPr>
          <p:cNvGraphicFramePr>
            <a:graphicFrameLocks noGrp="1"/>
          </p:cNvGraphicFramePr>
          <p:nvPr>
            <p:extLst>
              <p:ext uri="{D42A27DB-BD31-4B8C-83A1-F6EECF244321}">
                <p14:modId xmlns:p14="http://schemas.microsoft.com/office/powerpoint/2010/main" val="70555777"/>
              </p:ext>
            </p:extLst>
          </p:nvPr>
        </p:nvGraphicFramePr>
        <p:xfrm>
          <a:off x="2200276" y="2046871"/>
          <a:ext cx="8145462" cy="3321701"/>
        </p:xfrm>
        <a:graphic>
          <a:graphicData uri="http://schemas.openxmlformats.org/drawingml/2006/table">
            <a:tbl>
              <a:tblPr firstRow="1" bandRow="1">
                <a:tableStyleId>{93296810-A885-4BE3-A3E7-6D5BEEA58F35}</a:tableStyleId>
              </a:tblPr>
              <a:tblGrid>
                <a:gridCol w="4072731">
                  <a:extLst>
                    <a:ext uri="{9D8B030D-6E8A-4147-A177-3AD203B41FA5}">
                      <a16:colId xmlns:a16="http://schemas.microsoft.com/office/drawing/2014/main" val="531824726"/>
                    </a:ext>
                  </a:extLst>
                </a:gridCol>
                <a:gridCol w="4072731">
                  <a:extLst>
                    <a:ext uri="{9D8B030D-6E8A-4147-A177-3AD203B41FA5}">
                      <a16:colId xmlns:a16="http://schemas.microsoft.com/office/drawing/2014/main" val="2930317469"/>
                    </a:ext>
                  </a:extLst>
                </a:gridCol>
              </a:tblGrid>
              <a:tr h="810629">
                <a:tc>
                  <a:txBody>
                    <a:bodyPr/>
                    <a:lstStyle/>
                    <a:p>
                      <a:r>
                        <a:rPr lang="fr-FR" dirty="0"/>
                        <a:t>Types de données</a:t>
                      </a:r>
                    </a:p>
                  </a:txBody>
                  <a:tcPr/>
                </a:tc>
                <a:tc>
                  <a:txBody>
                    <a:bodyPr/>
                    <a:lstStyle/>
                    <a:p>
                      <a:r>
                        <a:rPr lang="fr-FR" dirty="0"/>
                        <a:t>Variables </a:t>
                      </a:r>
                    </a:p>
                  </a:txBody>
                  <a:tcPr/>
                </a:tc>
                <a:extLst>
                  <a:ext uri="{0D108BD9-81ED-4DB2-BD59-A6C34878D82A}">
                    <a16:rowId xmlns:a16="http://schemas.microsoft.com/office/drawing/2014/main" val="2108363352"/>
                  </a:ext>
                </a:extLst>
              </a:tr>
              <a:tr h="1255536">
                <a:tc>
                  <a:txBody>
                    <a:bodyPr/>
                    <a:lstStyle/>
                    <a:p>
                      <a:r>
                        <a:rPr lang="fr-FR" dirty="0"/>
                        <a:t>Compositions</a:t>
                      </a:r>
                    </a:p>
                  </a:txBody>
                  <a:tcPr/>
                </a:tc>
                <a:tc>
                  <a:txBody>
                    <a:bodyPr/>
                    <a:lstStyle/>
                    <a:p>
                      <a:pPr marL="285750" indent="-285750">
                        <a:buFont typeface="Arial" panose="020B0604020202020204" pitchFamily="34" charset="0"/>
                        <a:buChar char="•"/>
                      </a:pPr>
                      <a:r>
                        <a:rPr lang="fr-FR" dirty="0"/>
                        <a:t>Nombre d’additifs</a:t>
                      </a:r>
                    </a:p>
                    <a:p>
                      <a:pPr marL="285750" indent="-285750">
                        <a:buFont typeface="Arial" panose="020B0604020202020204" pitchFamily="34" charset="0"/>
                        <a:buChar char="•"/>
                      </a:pPr>
                      <a:r>
                        <a:rPr lang="fr-FR" dirty="0"/>
                        <a:t>Nombre d’ingrédient dérivé de l’huile de palme</a:t>
                      </a:r>
                    </a:p>
                  </a:txBody>
                  <a:tcPr/>
                </a:tc>
                <a:extLst>
                  <a:ext uri="{0D108BD9-81ED-4DB2-BD59-A6C34878D82A}">
                    <a16:rowId xmlns:a16="http://schemas.microsoft.com/office/drawing/2014/main" val="4160151721"/>
                  </a:ext>
                </a:extLst>
              </a:tr>
              <a:tr h="1255536">
                <a:tc>
                  <a:txBody>
                    <a:bodyPr/>
                    <a:lstStyle/>
                    <a:p>
                      <a:r>
                        <a:rPr lang="fr-FR" dirty="0"/>
                        <a:t>Données nutritionnelles</a:t>
                      </a:r>
                    </a:p>
                  </a:txBody>
                  <a:tcPr/>
                </a:tc>
                <a:tc>
                  <a:txBody>
                    <a:bodyPr/>
                    <a:lstStyle/>
                    <a:p>
                      <a:pPr marL="285750" indent="-285750">
                        <a:buFont typeface="Arial" panose="020B0604020202020204" pitchFamily="34" charset="0"/>
                        <a:buChar char="•"/>
                      </a:pPr>
                      <a:r>
                        <a:rPr lang="fr-FR" dirty="0"/>
                        <a:t>Energie, protéine, sucre, sel, graisse, carbohydrate, …</a:t>
                      </a:r>
                    </a:p>
                  </a:txBody>
                  <a:tcPr/>
                </a:tc>
                <a:extLst>
                  <a:ext uri="{0D108BD9-81ED-4DB2-BD59-A6C34878D82A}">
                    <a16:rowId xmlns:a16="http://schemas.microsoft.com/office/drawing/2014/main" val="94924748"/>
                  </a:ext>
                </a:extLst>
              </a:tr>
            </a:tbl>
          </a:graphicData>
        </a:graphic>
      </p:graphicFrame>
    </p:spTree>
    <p:extLst>
      <p:ext uri="{BB962C8B-B14F-4D97-AF65-F5344CB8AC3E}">
        <p14:creationId xmlns:p14="http://schemas.microsoft.com/office/powerpoint/2010/main" val="215201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4481311A-03FD-B443-8ADA-E6EA9209653F}"/>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13</a:t>
            </a:fld>
            <a:endParaRPr lang="en-US">
              <a:solidFill>
                <a:schemeClr val="tx1">
                  <a:alpha val="60000"/>
                </a:schemeClr>
              </a:solidFill>
            </a:endParaRPr>
          </a:p>
        </p:txBody>
      </p:sp>
      <p:sp>
        <p:nvSpPr>
          <p:cNvPr id="10" name="Titre 1">
            <a:extLst>
              <a:ext uri="{FF2B5EF4-FFF2-40B4-BE49-F238E27FC236}">
                <a16:creationId xmlns:a16="http://schemas.microsoft.com/office/drawing/2014/main" id="{AB93C6AA-7FA4-3C49-B343-5616F8BA720A}"/>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Additifs</a:t>
            </a:r>
          </a:p>
        </p:txBody>
      </p:sp>
      <p:sp>
        <p:nvSpPr>
          <p:cNvPr id="7" name="ZoneTexte 6">
            <a:extLst>
              <a:ext uri="{FF2B5EF4-FFF2-40B4-BE49-F238E27FC236}">
                <a16:creationId xmlns:a16="http://schemas.microsoft.com/office/drawing/2014/main" id="{B388B3F3-1CA2-C34E-AF1B-52D64A678AAC}"/>
              </a:ext>
            </a:extLst>
          </p:cNvPr>
          <p:cNvSpPr txBox="1"/>
          <p:nvPr/>
        </p:nvSpPr>
        <p:spPr>
          <a:xfrm>
            <a:off x="3250216" y="6219865"/>
            <a:ext cx="7651146" cy="369332"/>
          </a:xfrm>
          <a:prstGeom prst="rect">
            <a:avLst/>
          </a:prstGeom>
          <a:noFill/>
        </p:spPr>
        <p:txBody>
          <a:bodyPr wrap="square" rtlCol="0">
            <a:spAutoFit/>
          </a:bodyPr>
          <a:lstStyle/>
          <a:p>
            <a:r>
              <a:rPr lang="fr-FR" dirty="0"/>
              <a:t>Environ 22 % de produit ne continent pas d’additifs </a:t>
            </a:r>
          </a:p>
        </p:txBody>
      </p:sp>
      <p:pic>
        <p:nvPicPr>
          <p:cNvPr id="12" name="Image 11">
            <a:extLst>
              <a:ext uri="{FF2B5EF4-FFF2-40B4-BE49-F238E27FC236}">
                <a16:creationId xmlns:a16="http://schemas.microsoft.com/office/drawing/2014/main" id="{A99074D4-BED1-A742-B3D4-1A2062ECA782}"/>
              </a:ext>
            </a:extLst>
          </p:cNvPr>
          <p:cNvPicPr>
            <a:picLocks noChangeAspect="1"/>
          </p:cNvPicPr>
          <p:nvPr/>
        </p:nvPicPr>
        <p:blipFill>
          <a:blip r:embed="rId5"/>
          <a:stretch>
            <a:fillRect/>
          </a:stretch>
        </p:blipFill>
        <p:spPr>
          <a:xfrm>
            <a:off x="835153" y="1355840"/>
            <a:ext cx="6350000" cy="4546600"/>
          </a:xfrm>
          <a:prstGeom prst="rect">
            <a:avLst/>
          </a:prstGeom>
        </p:spPr>
      </p:pic>
      <p:pic>
        <p:nvPicPr>
          <p:cNvPr id="18" name="Image 17">
            <a:extLst>
              <a:ext uri="{FF2B5EF4-FFF2-40B4-BE49-F238E27FC236}">
                <a16:creationId xmlns:a16="http://schemas.microsoft.com/office/drawing/2014/main" id="{5CF02A5D-E51F-F74D-ACB7-B83484BE34C1}"/>
              </a:ext>
            </a:extLst>
          </p:cNvPr>
          <p:cNvPicPr>
            <a:picLocks noChangeAspect="1"/>
          </p:cNvPicPr>
          <p:nvPr/>
        </p:nvPicPr>
        <p:blipFill>
          <a:blip r:embed="rId6"/>
          <a:stretch>
            <a:fillRect/>
          </a:stretch>
        </p:blipFill>
        <p:spPr>
          <a:xfrm>
            <a:off x="7350874" y="1687738"/>
            <a:ext cx="4672356" cy="3678238"/>
          </a:xfrm>
          <a:prstGeom prst="rect">
            <a:avLst/>
          </a:prstGeom>
        </p:spPr>
      </p:pic>
    </p:spTree>
    <p:extLst>
      <p:ext uri="{BB962C8B-B14F-4D97-AF65-F5344CB8AC3E}">
        <p14:creationId xmlns:p14="http://schemas.microsoft.com/office/powerpoint/2010/main" val="66330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871FD9D2-FB1A-884C-91B6-50FB34504058}"/>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14</a:t>
            </a:fld>
            <a:endParaRPr lang="en-US">
              <a:solidFill>
                <a:schemeClr val="tx1">
                  <a:alpha val="60000"/>
                </a:schemeClr>
              </a:solidFill>
            </a:endParaRPr>
          </a:p>
        </p:txBody>
      </p:sp>
      <p:sp>
        <p:nvSpPr>
          <p:cNvPr id="10" name="Titre 1">
            <a:extLst>
              <a:ext uri="{FF2B5EF4-FFF2-40B4-BE49-F238E27FC236}">
                <a16:creationId xmlns:a16="http://schemas.microsoft.com/office/drawing/2014/main" id="{0D4E6004-1C0C-214F-9BE1-6C5B62D1C84B}"/>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Huile de palme</a:t>
            </a:r>
          </a:p>
        </p:txBody>
      </p:sp>
      <p:sp>
        <p:nvSpPr>
          <p:cNvPr id="12" name="ZoneTexte 11">
            <a:extLst>
              <a:ext uri="{FF2B5EF4-FFF2-40B4-BE49-F238E27FC236}">
                <a16:creationId xmlns:a16="http://schemas.microsoft.com/office/drawing/2014/main" id="{58F7551F-CA4C-244C-8831-E5595DC73138}"/>
              </a:ext>
            </a:extLst>
          </p:cNvPr>
          <p:cNvSpPr txBox="1"/>
          <p:nvPr/>
        </p:nvSpPr>
        <p:spPr>
          <a:xfrm>
            <a:off x="3250216" y="6271758"/>
            <a:ext cx="7651146" cy="369332"/>
          </a:xfrm>
          <a:prstGeom prst="rect">
            <a:avLst/>
          </a:prstGeom>
          <a:noFill/>
        </p:spPr>
        <p:txBody>
          <a:bodyPr wrap="square" rtlCol="0">
            <a:spAutoFit/>
          </a:bodyPr>
          <a:lstStyle/>
          <a:p>
            <a:r>
              <a:rPr lang="fr-FR" dirty="0"/>
              <a:t>Environ 97 % de produit ne continent pas d’huile de palme</a:t>
            </a:r>
          </a:p>
        </p:txBody>
      </p:sp>
      <p:pic>
        <p:nvPicPr>
          <p:cNvPr id="8" name="Image 7">
            <a:extLst>
              <a:ext uri="{FF2B5EF4-FFF2-40B4-BE49-F238E27FC236}">
                <a16:creationId xmlns:a16="http://schemas.microsoft.com/office/drawing/2014/main" id="{1192A139-3552-1040-B370-DB83D7163096}"/>
              </a:ext>
            </a:extLst>
          </p:cNvPr>
          <p:cNvPicPr>
            <a:picLocks noChangeAspect="1"/>
          </p:cNvPicPr>
          <p:nvPr/>
        </p:nvPicPr>
        <p:blipFill>
          <a:blip r:embed="rId5"/>
          <a:stretch>
            <a:fillRect/>
          </a:stretch>
        </p:blipFill>
        <p:spPr>
          <a:xfrm>
            <a:off x="835153" y="1317748"/>
            <a:ext cx="6489700" cy="4737100"/>
          </a:xfrm>
          <a:prstGeom prst="rect">
            <a:avLst/>
          </a:prstGeom>
        </p:spPr>
      </p:pic>
      <p:pic>
        <p:nvPicPr>
          <p:cNvPr id="16" name="Image 15">
            <a:extLst>
              <a:ext uri="{FF2B5EF4-FFF2-40B4-BE49-F238E27FC236}">
                <a16:creationId xmlns:a16="http://schemas.microsoft.com/office/drawing/2014/main" id="{8F52F96B-35A0-E24C-8AC7-569A0A9FB071}"/>
              </a:ext>
            </a:extLst>
          </p:cNvPr>
          <p:cNvPicPr>
            <a:picLocks noChangeAspect="1"/>
          </p:cNvPicPr>
          <p:nvPr/>
        </p:nvPicPr>
        <p:blipFill>
          <a:blip r:embed="rId6"/>
          <a:stretch>
            <a:fillRect/>
          </a:stretch>
        </p:blipFill>
        <p:spPr>
          <a:xfrm>
            <a:off x="7686156" y="1823170"/>
            <a:ext cx="4502796" cy="3412645"/>
          </a:xfrm>
          <a:prstGeom prst="rect">
            <a:avLst/>
          </a:prstGeom>
        </p:spPr>
      </p:pic>
    </p:spTree>
    <p:extLst>
      <p:ext uri="{BB962C8B-B14F-4D97-AF65-F5344CB8AC3E}">
        <p14:creationId xmlns:p14="http://schemas.microsoft.com/office/powerpoint/2010/main" val="2447437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F47A7832-1BFA-E04C-94EA-34006D5E8E0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15</a:t>
            </a:fld>
            <a:endParaRPr lang="en-US">
              <a:solidFill>
                <a:schemeClr val="tx1">
                  <a:alpha val="60000"/>
                </a:schemeClr>
              </a:solidFill>
            </a:endParaRPr>
          </a:p>
        </p:txBody>
      </p:sp>
      <p:sp>
        <p:nvSpPr>
          <p:cNvPr id="10" name="Titre 1">
            <a:extLst>
              <a:ext uri="{FF2B5EF4-FFF2-40B4-BE49-F238E27FC236}">
                <a16:creationId xmlns:a16="http://schemas.microsoft.com/office/drawing/2014/main" id="{2C2E2EB1-C86D-8D4E-9EF1-BEE695083C80}"/>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Distribution de variable quantitative</a:t>
            </a:r>
          </a:p>
        </p:txBody>
      </p:sp>
      <p:pic>
        <p:nvPicPr>
          <p:cNvPr id="18" name="Image 17">
            <a:extLst>
              <a:ext uri="{FF2B5EF4-FFF2-40B4-BE49-F238E27FC236}">
                <a16:creationId xmlns:a16="http://schemas.microsoft.com/office/drawing/2014/main" id="{629D93F1-7591-194F-BEA9-3635AC69F5CC}"/>
              </a:ext>
            </a:extLst>
          </p:cNvPr>
          <p:cNvPicPr>
            <a:picLocks noChangeAspect="1"/>
          </p:cNvPicPr>
          <p:nvPr/>
        </p:nvPicPr>
        <p:blipFill>
          <a:blip r:embed="rId5"/>
          <a:stretch>
            <a:fillRect/>
          </a:stretch>
        </p:blipFill>
        <p:spPr>
          <a:xfrm>
            <a:off x="-107347" y="2099158"/>
            <a:ext cx="4277196" cy="2846279"/>
          </a:xfrm>
          <a:prstGeom prst="rect">
            <a:avLst/>
          </a:prstGeom>
        </p:spPr>
      </p:pic>
      <p:pic>
        <p:nvPicPr>
          <p:cNvPr id="20" name="Image 19">
            <a:extLst>
              <a:ext uri="{FF2B5EF4-FFF2-40B4-BE49-F238E27FC236}">
                <a16:creationId xmlns:a16="http://schemas.microsoft.com/office/drawing/2014/main" id="{0FB7AD7C-D460-E348-8CA9-A5C81CDD78B9}"/>
              </a:ext>
            </a:extLst>
          </p:cNvPr>
          <p:cNvPicPr>
            <a:picLocks noChangeAspect="1"/>
          </p:cNvPicPr>
          <p:nvPr/>
        </p:nvPicPr>
        <p:blipFill>
          <a:blip r:embed="rId6"/>
          <a:stretch>
            <a:fillRect/>
          </a:stretch>
        </p:blipFill>
        <p:spPr>
          <a:xfrm>
            <a:off x="4102235" y="2121434"/>
            <a:ext cx="4075001" cy="2799619"/>
          </a:xfrm>
          <a:prstGeom prst="rect">
            <a:avLst/>
          </a:prstGeom>
        </p:spPr>
      </p:pic>
      <p:pic>
        <p:nvPicPr>
          <p:cNvPr id="22" name="Image 21">
            <a:extLst>
              <a:ext uri="{FF2B5EF4-FFF2-40B4-BE49-F238E27FC236}">
                <a16:creationId xmlns:a16="http://schemas.microsoft.com/office/drawing/2014/main" id="{7DD9B07B-80B5-A544-8EB7-F5D47A2CA629}"/>
              </a:ext>
            </a:extLst>
          </p:cNvPr>
          <p:cNvPicPr>
            <a:picLocks noChangeAspect="1"/>
          </p:cNvPicPr>
          <p:nvPr/>
        </p:nvPicPr>
        <p:blipFill>
          <a:blip r:embed="rId7"/>
          <a:stretch>
            <a:fillRect/>
          </a:stretch>
        </p:blipFill>
        <p:spPr>
          <a:xfrm>
            <a:off x="8022152" y="2121434"/>
            <a:ext cx="4160545" cy="2784066"/>
          </a:xfrm>
          <a:prstGeom prst="rect">
            <a:avLst/>
          </a:prstGeom>
        </p:spPr>
      </p:pic>
      <p:sp>
        <p:nvSpPr>
          <p:cNvPr id="23" name="ZoneTexte 22">
            <a:extLst>
              <a:ext uri="{FF2B5EF4-FFF2-40B4-BE49-F238E27FC236}">
                <a16:creationId xmlns:a16="http://schemas.microsoft.com/office/drawing/2014/main" id="{731084B0-262F-064A-8F55-C107A9DEB2B1}"/>
              </a:ext>
            </a:extLst>
          </p:cNvPr>
          <p:cNvSpPr txBox="1"/>
          <p:nvPr/>
        </p:nvSpPr>
        <p:spPr>
          <a:xfrm>
            <a:off x="224506" y="5231059"/>
            <a:ext cx="3613490" cy="646331"/>
          </a:xfrm>
          <a:prstGeom prst="rect">
            <a:avLst/>
          </a:prstGeom>
          <a:noFill/>
        </p:spPr>
        <p:txBody>
          <a:bodyPr wrap="none" rtlCol="0">
            <a:spAutoFit/>
          </a:bodyPr>
          <a:lstStyle/>
          <a:p>
            <a:r>
              <a:rPr lang="fr-FR" dirty="0"/>
              <a:t>DIP test p-value: 0.00099 &lt; 0.05 </a:t>
            </a:r>
          </a:p>
          <a:p>
            <a:r>
              <a:rPr lang="fr-FR" dirty="0"/>
              <a:t>=&gt; multimodal</a:t>
            </a:r>
          </a:p>
        </p:txBody>
      </p:sp>
      <p:sp>
        <p:nvSpPr>
          <p:cNvPr id="24" name="ZoneTexte 23">
            <a:extLst>
              <a:ext uri="{FF2B5EF4-FFF2-40B4-BE49-F238E27FC236}">
                <a16:creationId xmlns:a16="http://schemas.microsoft.com/office/drawing/2014/main" id="{24B6C40E-555E-1D4B-8B38-DD60780D98C0}"/>
              </a:ext>
            </a:extLst>
          </p:cNvPr>
          <p:cNvSpPr txBox="1"/>
          <p:nvPr/>
        </p:nvSpPr>
        <p:spPr>
          <a:xfrm>
            <a:off x="4408662" y="5231058"/>
            <a:ext cx="3613490" cy="646331"/>
          </a:xfrm>
          <a:prstGeom prst="rect">
            <a:avLst/>
          </a:prstGeom>
          <a:noFill/>
        </p:spPr>
        <p:txBody>
          <a:bodyPr wrap="none" rtlCol="0">
            <a:spAutoFit/>
          </a:bodyPr>
          <a:lstStyle/>
          <a:p>
            <a:r>
              <a:rPr lang="fr-FR" dirty="0"/>
              <a:t>DIP test p-value: 0.00099 &lt; 0.05 </a:t>
            </a:r>
          </a:p>
          <a:p>
            <a:r>
              <a:rPr lang="fr-FR" dirty="0"/>
              <a:t>=&gt; multimodal</a:t>
            </a:r>
          </a:p>
        </p:txBody>
      </p:sp>
      <p:sp>
        <p:nvSpPr>
          <p:cNvPr id="25" name="ZoneTexte 24">
            <a:extLst>
              <a:ext uri="{FF2B5EF4-FFF2-40B4-BE49-F238E27FC236}">
                <a16:creationId xmlns:a16="http://schemas.microsoft.com/office/drawing/2014/main" id="{9100649E-63C0-F54F-B156-5ABA8CF962FA}"/>
              </a:ext>
            </a:extLst>
          </p:cNvPr>
          <p:cNvSpPr txBox="1"/>
          <p:nvPr/>
        </p:nvSpPr>
        <p:spPr>
          <a:xfrm>
            <a:off x="8569207" y="5231057"/>
            <a:ext cx="3613490" cy="646331"/>
          </a:xfrm>
          <a:prstGeom prst="rect">
            <a:avLst/>
          </a:prstGeom>
          <a:noFill/>
        </p:spPr>
        <p:txBody>
          <a:bodyPr wrap="none" rtlCol="0">
            <a:spAutoFit/>
          </a:bodyPr>
          <a:lstStyle/>
          <a:p>
            <a:r>
              <a:rPr lang="fr-FR" dirty="0"/>
              <a:t>DIP test p-value: 0.00099 &lt; 0.05 </a:t>
            </a:r>
          </a:p>
          <a:p>
            <a:r>
              <a:rPr lang="fr-FR" dirty="0"/>
              <a:t>=&gt; multimodal</a:t>
            </a:r>
          </a:p>
        </p:txBody>
      </p:sp>
    </p:spTree>
    <p:extLst>
      <p:ext uri="{BB962C8B-B14F-4D97-AF65-F5344CB8AC3E}">
        <p14:creationId xmlns:p14="http://schemas.microsoft.com/office/powerpoint/2010/main" val="212057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1E31A0A9-66B3-8D4A-95A6-89E00C0EB7DF}"/>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16</a:t>
            </a:fld>
            <a:endParaRPr lang="en-US">
              <a:solidFill>
                <a:schemeClr val="tx1">
                  <a:alpha val="60000"/>
                </a:schemeClr>
              </a:solidFill>
            </a:endParaRPr>
          </a:p>
        </p:txBody>
      </p:sp>
      <p:sp>
        <p:nvSpPr>
          <p:cNvPr id="10" name="Titre 1">
            <a:extLst>
              <a:ext uri="{FF2B5EF4-FFF2-40B4-BE49-F238E27FC236}">
                <a16:creationId xmlns:a16="http://schemas.microsoft.com/office/drawing/2014/main" id="{C4801E62-EE07-044B-B0E3-B4769F8C6305}"/>
              </a:ext>
            </a:extLst>
          </p:cNvPr>
          <p:cNvSpPr>
            <a:spLocks noGrp="1"/>
          </p:cNvSpPr>
          <p:nvPr>
            <p:ph type="title"/>
          </p:nvPr>
        </p:nvSpPr>
        <p:spPr>
          <a:xfrm>
            <a:off x="838201" y="559814"/>
            <a:ext cx="10348146" cy="1030176"/>
          </a:xfrm>
        </p:spPr>
        <p:txBody>
          <a:bodyPr anchor="t">
            <a:noAutofit/>
          </a:bodyPr>
          <a:lstStyle/>
          <a:p>
            <a:r>
              <a:rPr lang="fr-FR" sz="3200" dirty="0">
                <a:solidFill>
                  <a:schemeClr val="tx2"/>
                </a:solidFill>
              </a:rPr>
              <a:t>Description statistique de variable quantitative</a:t>
            </a:r>
          </a:p>
        </p:txBody>
      </p:sp>
      <p:sp>
        <p:nvSpPr>
          <p:cNvPr id="16" name="ZoneTexte 15">
            <a:extLst>
              <a:ext uri="{FF2B5EF4-FFF2-40B4-BE49-F238E27FC236}">
                <a16:creationId xmlns:a16="http://schemas.microsoft.com/office/drawing/2014/main" id="{1300B129-ACDF-F647-A9B6-E5E314B79B2B}"/>
              </a:ext>
            </a:extLst>
          </p:cNvPr>
          <p:cNvSpPr txBox="1"/>
          <p:nvPr/>
        </p:nvSpPr>
        <p:spPr>
          <a:xfrm>
            <a:off x="1454972" y="4944845"/>
            <a:ext cx="1765227" cy="646331"/>
          </a:xfrm>
          <a:prstGeom prst="rect">
            <a:avLst/>
          </a:prstGeom>
          <a:noFill/>
        </p:spPr>
        <p:txBody>
          <a:bodyPr wrap="none" rtlCol="0">
            <a:spAutoFit/>
          </a:bodyPr>
          <a:lstStyle/>
          <a:p>
            <a:r>
              <a:rPr lang="fr-FR" dirty="0"/>
              <a:t>Moyenne: 12.3</a:t>
            </a:r>
          </a:p>
          <a:p>
            <a:r>
              <a:rPr lang="fr-FR" dirty="0"/>
              <a:t>Médian: 7.0</a:t>
            </a:r>
          </a:p>
        </p:txBody>
      </p:sp>
      <p:sp>
        <p:nvSpPr>
          <p:cNvPr id="17" name="ZoneTexte 16">
            <a:extLst>
              <a:ext uri="{FF2B5EF4-FFF2-40B4-BE49-F238E27FC236}">
                <a16:creationId xmlns:a16="http://schemas.microsoft.com/office/drawing/2014/main" id="{1910D116-9B34-5D43-B350-65D756CDF910}"/>
              </a:ext>
            </a:extLst>
          </p:cNvPr>
          <p:cNvSpPr txBox="1"/>
          <p:nvPr/>
        </p:nvSpPr>
        <p:spPr>
          <a:xfrm>
            <a:off x="5211862" y="4960145"/>
            <a:ext cx="1765227" cy="646331"/>
          </a:xfrm>
          <a:prstGeom prst="rect">
            <a:avLst/>
          </a:prstGeom>
          <a:noFill/>
        </p:spPr>
        <p:txBody>
          <a:bodyPr wrap="none" rtlCol="0">
            <a:spAutoFit/>
          </a:bodyPr>
          <a:lstStyle/>
          <a:p>
            <a:r>
              <a:rPr lang="fr-FR" dirty="0"/>
              <a:t>Moyenne: 26.0</a:t>
            </a:r>
          </a:p>
          <a:p>
            <a:r>
              <a:rPr lang="fr-FR" dirty="0"/>
              <a:t>Médian: 17.6</a:t>
            </a:r>
          </a:p>
        </p:txBody>
      </p:sp>
      <p:sp>
        <p:nvSpPr>
          <p:cNvPr id="18" name="ZoneTexte 17">
            <a:extLst>
              <a:ext uri="{FF2B5EF4-FFF2-40B4-BE49-F238E27FC236}">
                <a16:creationId xmlns:a16="http://schemas.microsoft.com/office/drawing/2014/main" id="{54AC33A6-0BBC-FC42-B108-C359EAC9BCCC}"/>
              </a:ext>
            </a:extLst>
          </p:cNvPr>
          <p:cNvSpPr txBox="1"/>
          <p:nvPr/>
        </p:nvSpPr>
        <p:spPr>
          <a:xfrm>
            <a:off x="9370794" y="4944844"/>
            <a:ext cx="1630575" cy="646331"/>
          </a:xfrm>
          <a:prstGeom prst="rect">
            <a:avLst/>
          </a:prstGeom>
          <a:noFill/>
        </p:spPr>
        <p:txBody>
          <a:bodyPr wrap="none" rtlCol="0">
            <a:spAutoFit/>
          </a:bodyPr>
          <a:lstStyle/>
          <a:p>
            <a:r>
              <a:rPr lang="fr-FR" dirty="0"/>
              <a:t>Moyenne: 8.1</a:t>
            </a:r>
          </a:p>
          <a:p>
            <a:r>
              <a:rPr lang="fr-FR" dirty="0"/>
              <a:t>Médian: 6.1</a:t>
            </a:r>
          </a:p>
        </p:txBody>
      </p:sp>
      <p:pic>
        <p:nvPicPr>
          <p:cNvPr id="20" name="Image 19">
            <a:extLst>
              <a:ext uri="{FF2B5EF4-FFF2-40B4-BE49-F238E27FC236}">
                <a16:creationId xmlns:a16="http://schemas.microsoft.com/office/drawing/2014/main" id="{E8392AFF-0690-E44B-8D64-C0E7CF8C4E24}"/>
              </a:ext>
            </a:extLst>
          </p:cNvPr>
          <p:cNvPicPr>
            <a:picLocks noChangeAspect="1"/>
          </p:cNvPicPr>
          <p:nvPr/>
        </p:nvPicPr>
        <p:blipFill>
          <a:blip r:embed="rId5"/>
          <a:stretch>
            <a:fillRect/>
          </a:stretch>
        </p:blipFill>
        <p:spPr>
          <a:xfrm>
            <a:off x="478778" y="2073604"/>
            <a:ext cx="3556000" cy="2832100"/>
          </a:xfrm>
          <a:prstGeom prst="rect">
            <a:avLst/>
          </a:prstGeom>
        </p:spPr>
      </p:pic>
      <p:pic>
        <p:nvPicPr>
          <p:cNvPr id="22" name="Image 21">
            <a:extLst>
              <a:ext uri="{FF2B5EF4-FFF2-40B4-BE49-F238E27FC236}">
                <a16:creationId xmlns:a16="http://schemas.microsoft.com/office/drawing/2014/main" id="{AA6F6966-B4EE-B24C-A074-9E3C0088ADAE}"/>
              </a:ext>
            </a:extLst>
          </p:cNvPr>
          <p:cNvPicPr>
            <a:picLocks noChangeAspect="1"/>
          </p:cNvPicPr>
          <p:nvPr/>
        </p:nvPicPr>
        <p:blipFill>
          <a:blip r:embed="rId6"/>
          <a:stretch>
            <a:fillRect/>
          </a:stretch>
        </p:blipFill>
        <p:spPr>
          <a:xfrm>
            <a:off x="4241800" y="2071690"/>
            <a:ext cx="3708400" cy="2857500"/>
          </a:xfrm>
          <a:prstGeom prst="rect">
            <a:avLst/>
          </a:prstGeom>
        </p:spPr>
      </p:pic>
      <p:pic>
        <p:nvPicPr>
          <p:cNvPr id="24" name="Image 23">
            <a:extLst>
              <a:ext uri="{FF2B5EF4-FFF2-40B4-BE49-F238E27FC236}">
                <a16:creationId xmlns:a16="http://schemas.microsoft.com/office/drawing/2014/main" id="{E4C9E7D6-1CB9-994B-8663-DB46ADB3910C}"/>
              </a:ext>
            </a:extLst>
          </p:cNvPr>
          <p:cNvPicPr>
            <a:picLocks noChangeAspect="1"/>
          </p:cNvPicPr>
          <p:nvPr/>
        </p:nvPicPr>
        <p:blipFill>
          <a:blip r:embed="rId5"/>
          <a:stretch>
            <a:fillRect/>
          </a:stretch>
        </p:blipFill>
        <p:spPr>
          <a:xfrm>
            <a:off x="8291576" y="2071690"/>
            <a:ext cx="3556000" cy="2832100"/>
          </a:xfrm>
          <a:prstGeom prst="rect">
            <a:avLst/>
          </a:prstGeom>
        </p:spPr>
      </p:pic>
    </p:spTree>
    <p:extLst>
      <p:ext uri="{BB962C8B-B14F-4D97-AF65-F5344CB8AC3E}">
        <p14:creationId xmlns:p14="http://schemas.microsoft.com/office/powerpoint/2010/main" val="77225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24780A58-91F4-F243-9855-703D1041B5DB}"/>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17</a:t>
            </a:fld>
            <a:endParaRPr lang="en-US">
              <a:solidFill>
                <a:schemeClr val="tx1">
                  <a:alpha val="60000"/>
                </a:schemeClr>
              </a:solidFill>
            </a:endParaRPr>
          </a:p>
        </p:txBody>
      </p:sp>
      <p:sp>
        <p:nvSpPr>
          <p:cNvPr id="10" name="Titre 1">
            <a:extLst>
              <a:ext uri="{FF2B5EF4-FFF2-40B4-BE49-F238E27FC236}">
                <a16:creationId xmlns:a16="http://schemas.microsoft.com/office/drawing/2014/main" id="{654039B9-06F3-BD4D-805F-6B7DBDEB82B0}"/>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Analyses multivariées</a:t>
            </a:r>
          </a:p>
        </p:txBody>
      </p:sp>
      <p:sp>
        <p:nvSpPr>
          <p:cNvPr id="12" name="ZoneTexte 11">
            <a:extLst>
              <a:ext uri="{FF2B5EF4-FFF2-40B4-BE49-F238E27FC236}">
                <a16:creationId xmlns:a16="http://schemas.microsoft.com/office/drawing/2014/main" id="{C5874A34-7719-6B40-83E0-F9F4920A3B7D}"/>
              </a:ext>
            </a:extLst>
          </p:cNvPr>
          <p:cNvSpPr txBox="1"/>
          <p:nvPr/>
        </p:nvSpPr>
        <p:spPr>
          <a:xfrm>
            <a:off x="1324260" y="1535750"/>
            <a:ext cx="9953340" cy="1384995"/>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Vérifier le lien entre les variables:</a:t>
            </a:r>
          </a:p>
          <a:p>
            <a:pPr marL="800100" lvl="1" indent="-342900">
              <a:buFont typeface="Wingdings" pitchFamily="2" charset="2"/>
              <a:buChar char="Ø"/>
            </a:pPr>
            <a:r>
              <a:rPr lang="fr-FR" sz="1600" dirty="0">
                <a:solidFill>
                  <a:schemeClr val="tx2"/>
                </a:solidFill>
              </a:rPr>
              <a:t>Lien entre l’additif et l’huile de palme</a:t>
            </a:r>
          </a:p>
          <a:p>
            <a:pPr marL="800100" lvl="1" indent="-342900">
              <a:buFont typeface="Wingdings" pitchFamily="2" charset="2"/>
              <a:buChar char="Ø"/>
            </a:pPr>
            <a:r>
              <a:rPr lang="fr-FR" sz="1600" dirty="0">
                <a:solidFill>
                  <a:schemeClr val="tx2"/>
                </a:solidFill>
              </a:rPr>
              <a:t>Lien entre des ingrédients (additifs, huile de palme) et les données nutritionnelles et énergétique</a:t>
            </a:r>
          </a:p>
          <a:p>
            <a:pPr lvl="1"/>
            <a:endParaRPr lang="fr-FR" sz="1600" dirty="0">
              <a:solidFill>
                <a:schemeClr val="tx2"/>
              </a:solidFill>
            </a:endParaRPr>
          </a:p>
          <a:p>
            <a:pPr marL="800100" lvl="1" indent="-342900">
              <a:buFont typeface="Wingdings" pitchFamily="2" charset="2"/>
              <a:buChar char="Ø"/>
            </a:pPr>
            <a:endParaRPr lang="fr-FR" sz="1600" dirty="0">
              <a:solidFill>
                <a:schemeClr val="tx2"/>
              </a:solidFill>
            </a:endParaRPr>
          </a:p>
        </p:txBody>
      </p:sp>
      <p:sp>
        <p:nvSpPr>
          <p:cNvPr id="14" name="ZoneTexte 13">
            <a:extLst>
              <a:ext uri="{FF2B5EF4-FFF2-40B4-BE49-F238E27FC236}">
                <a16:creationId xmlns:a16="http://schemas.microsoft.com/office/drawing/2014/main" id="{FB515505-93C4-FD48-A05A-163EB90E92F4}"/>
              </a:ext>
            </a:extLst>
          </p:cNvPr>
          <p:cNvSpPr txBox="1"/>
          <p:nvPr/>
        </p:nvSpPr>
        <p:spPr>
          <a:xfrm>
            <a:off x="1233007" y="3071500"/>
            <a:ext cx="9953340" cy="1138773"/>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Analyse en Composants principaux (PCA):</a:t>
            </a:r>
          </a:p>
          <a:p>
            <a:pPr marL="800100" lvl="1" indent="-342900">
              <a:buFont typeface="Wingdings" pitchFamily="2" charset="2"/>
              <a:buChar char="Ø"/>
            </a:pPr>
            <a:r>
              <a:rPr lang="fr-FR" sz="1600" dirty="0">
                <a:solidFill>
                  <a:schemeClr val="tx2"/>
                </a:solidFill>
              </a:rPr>
              <a:t>Utiliser des nombre d’additifs et d’ingrédient dérivé de l’huile de palme pour créer une indice universel</a:t>
            </a:r>
          </a:p>
          <a:p>
            <a:pPr marL="800100" lvl="1" indent="-342900">
              <a:buFont typeface="Wingdings" pitchFamily="2" charset="2"/>
              <a:buChar char="Ø"/>
            </a:pPr>
            <a:endParaRPr lang="fr-FR" sz="1600" dirty="0">
              <a:solidFill>
                <a:schemeClr val="tx2"/>
              </a:solidFill>
            </a:endParaRPr>
          </a:p>
        </p:txBody>
      </p:sp>
      <p:sp>
        <p:nvSpPr>
          <p:cNvPr id="16" name="ZoneTexte 15">
            <a:extLst>
              <a:ext uri="{FF2B5EF4-FFF2-40B4-BE49-F238E27FC236}">
                <a16:creationId xmlns:a16="http://schemas.microsoft.com/office/drawing/2014/main" id="{CECF36DD-D6AE-794A-8338-B20026233CF4}"/>
              </a:ext>
            </a:extLst>
          </p:cNvPr>
          <p:cNvSpPr txBox="1"/>
          <p:nvPr/>
        </p:nvSpPr>
        <p:spPr>
          <a:xfrm>
            <a:off x="1302304" y="4658107"/>
            <a:ext cx="10484884" cy="1138773"/>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Construction d’algorithme pour l’application:</a:t>
            </a:r>
          </a:p>
          <a:p>
            <a:pPr marL="800100" lvl="1" indent="-342900">
              <a:buFont typeface="Wingdings" pitchFamily="2" charset="2"/>
              <a:buChar char="Ø"/>
            </a:pPr>
            <a:r>
              <a:rPr lang="fr-FR" sz="1600" dirty="0">
                <a:solidFill>
                  <a:schemeClr val="tx2"/>
                </a:solidFill>
              </a:rPr>
              <a:t>Calculer la distance euclidienne entre le produit scanné et les produits dans notre base de donnée</a:t>
            </a:r>
          </a:p>
          <a:p>
            <a:pPr marL="800100" lvl="1" indent="-342900">
              <a:buFont typeface="Wingdings" pitchFamily="2" charset="2"/>
              <a:buChar char="Ø"/>
            </a:pPr>
            <a:r>
              <a:rPr lang="fr-FR" sz="1600" dirty="0">
                <a:solidFill>
                  <a:schemeClr val="tx2"/>
                </a:solidFill>
              </a:rPr>
              <a:t>Basé à la distance euclidienne et la nouvelle variable crée par PCA, l’application propose des produits similaires contenant le moins de nombre d’additifs et d’ingrédient dérivé de l’huile de palme </a:t>
            </a:r>
          </a:p>
        </p:txBody>
      </p:sp>
    </p:spTree>
    <p:extLst>
      <p:ext uri="{BB962C8B-B14F-4D97-AF65-F5344CB8AC3E}">
        <p14:creationId xmlns:p14="http://schemas.microsoft.com/office/powerpoint/2010/main" val="7234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A3DDEBC9-6AA2-F745-89E5-A989E7488F36}"/>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18</a:t>
            </a:fld>
            <a:endParaRPr lang="en-US">
              <a:solidFill>
                <a:schemeClr val="tx1">
                  <a:alpha val="60000"/>
                </a:schemeClr>
              </a:solidFill>
            </a:endParaRPr>
          </a:p>
        </p:txBody>
      </p:sp>
      <p:sp>
        <p:nvSpPr>
          <p:cNvPr id="10" name="Titre 1">
            <a:extLst>
              <a:ext uri="{FF2B5EF4-FFF2-40B4-BE49-F238E27FC236}">
                <a16:creationId xmlns:a16="http://schemas.microsoft.com/office/drawing/2014/main" id="{6515EFE8-A59B-7346-BCE4-419A4B018E2A}"/>
              </a:ext>
            </a:extLst>
          </p:cNvPr>
          <p:cNvSpPr txBox="1">
            <a:spLocks/>
          </p:cNvSpPr>
          <p:nvPr/>
        </p:nvSpPr>
        <p:spPr>
          <a:xfrm>
            <a:off x="838201" y="559814"/>
            <a:ext cx="10348146" cy="103017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3600" dirty="0">
                <a:solidFill>
                  <a:schemeClr val="tx2"/>
                </a:solidFill>
              </a:rPr>
              <a:t>Additifs et huile de palme</a:t>
            </a:r>
          </a:p>
        </p:txBody>
      </p:sp>
      <p:pic>
        <p:nvPicPr>
          <p:cNvPr id="8" name="Image 7">
            <a:extLst>
              <a:ext uri="{FF2B5EF4-FFF2-40B4-BE49-F238E27FC236}">
                <a16:creationId xmlns:a16="http://schemas.microsoft.com/office/drawing/2014/main" id="{AFE09FE6-9490-344F-92D7-E115A524ABD5}"/>
              </a:ext>
            </a:extLst>
          </p:cNvPr>
          <p:cNvPicPr>
            <a:picLocks noChangeAspect="1"/>
          </p:cNvPicPr>
          <p:nvPr/>
        </p:nvPicPr>
        <p:blipFill>
          <a:blip r:embed="rId5"/>
          <a:stretch>
            <a:fillRect/>
          </a:stretch>
        </p:blipFill>
        <p:spPr>
          <a:xfrm>
            <a:off x="1847850" y="1206500"/>
            <a:ext cx="8496300" cy="4445000"/>
          </a:xfrm>
          <a:prstGeom prst="rect">
            <a:avLst/>
          </a:prstGeom>
        </p:spPr>
      </p:pic>
      <p:sp>
        <p:nvSpPr>
          <p:cNvPr id="12" name="ZoneTexte 11">
            <a:extLst>
              <a:ext uri="{FF2B5EF4-FFF2-40B4-BE49-F238E27FC236}">
                <a16:creationId xmlns:a16="http://schemas.microsoft.com/office/drawing/2014/main" id="{97A3BCE3-11C9-DE47-B37F-3E61090AB078}"/>
              </a:ext>
            </a:extLst>
          </p:cNvPr>
          <p:cNvSpPr txBox="1"/>
          <p:nvPr/>
        </p:nvSpPr>
        <p:spPr>
          <a:xfrm>
            <a:off x="1847850" y="5906997"/>
            <a:ext cx="8496300" cy="1477328"/>
          </a:xfrm>
          <a:prstGeom prst="rect">
            <a:avLst/>
          </a:prstGeom>
          <a:noFill/>
        </p:spPr>
        <p:txBody>
          <a:bodyPr wrap="square" rtlCol="0">
            <a:spAutoFit/>
          </a:bodyPr>
          <a:lstStyle/>
          <a:p>
            <a:pPr marL="285750" indent="-285750">
              <a:buFont typeface="Wingdings" pitchFamily="2" charset="2"/>
              <a:buChar char="Ø"/>
            </a:pPr>
            <a:r>
              <a:rPr lang="fr-FR" dirty="0"/>
              <a:t>Coefficient de corrélation: 0.32</a:t>
            </a:r>
          </a:p>
          <a:p>
            <a:pPr marL="285750" indent="-285750">
              <a:buFont typeface="Wingdings" pitchFamily="2" charset="2"/>
              <a:buChar char="Ø"/>
            </a:pPr>
            <a:r>
              <a:rPr lang="fr-FR" dirty="0"/>
              <a:t>Plus de nombre d’ingrédient dérivé de l’huile de palme élevé, plus de nombre d’additifs </a:t>
            </a:r>
          </a:p>
          <a:p>
            <a:endParaRPr lang="fr-FR" dirty="0"/>
          </a:p>
          <a:p>
            <a:pPr marL="285750" indent="-285750">
              <a:buFont typeface="Wingdings" pitchFamily="2" charset="2"/>
              <a:buChar char="Ø"/>
            </a:pPr>
            <a:endParaRPr lang="fr-FR" dirty="0"/>
          </a:p>
        </p:txBody>
      </p:sp>
    </p:spTree>
    <p:extLst>
      <p:ext uri="{BB962C8B-B14F-4D97-AF65-F5344CB8AC3E}">
        <p14:creationId xmlns:p14="http://schemas.microsoft.com/office/powerpoint/2010/main" val="269119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284E90D1-E780-EA46-96AE-98A86124127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19</a:t>
            </a:fld>
            <a:endParaRPr lang="en-US">
              <a:solidFill>
                <a:schemeClr val="tx1">
                  <a:alpha val="60000"/>
                </a:schemeClr>
              </a:solidFill>
            </a:endParaRPr>
          </a:p>
        </p:txBody>
      </p:sp>
      <p:sp>
        <p:nvSpPr>
          <p:cNvPr id="10" name="Titre 1">
            <a:extLst>
              <a:ext uri="{FF2B5EF4-FFF2-40B4-BE49-F238E27FC236}">
                <a16:creationId xmlns:a16="http://schemas.microsoft.com/office/drawing/2014/main" id="{9EACE458-720C-804B-8542-33D1B1472E30}"/>
              </a:ext>
            </a:extLst>
          </p:cNvPr>
          <p:cNvSpPr>
            <a:spLocks noGrp="1"/>
          </p:cNvSpPr>
          <p:nvPr>
            <p:ph type="title"/>
          </p:nvPr>
        </p:nvSpPr>
        <p:spPr>
          <a:xfrm>
            <a:off x="685800" y="99497"/>
            <a:ext cx="10348146" cy="1030176"/>
          </a:xfrm>
        </p:spPr>
        <p:txBody>
          <a:bodyPr anchor="t">
            <a:noAutofit/>
          </a:bodyPr>
          <a:lstStyle/>
          <a:p>
            <a:r>
              <a:rPr lang="fr-FR" sz="3600" dirty="0">
                <a:solidFill>
                  <a:schemeClr val="tx2"/>
                </a:solidFill>
              </a:rPr>
              <a:t>Additifs et graisse, carbohydrate</a:t>
            </a:r>
          </a:p>
        </p:txBody>
      </p:sp>
      <p:pic>
        <p:nvPicPr>
          <p:cNvPr id="14" name="Image 13">
            <a:extLst>
              <a:ext uri="{FF2B5EF4-FFF2-40B4-BE49-F238E27FC236}">
                <a16:creationId xmlns:a16="http://schemas.microsoft.com/office/drawing/2014/main" id="{BD263807-BC9A-0744-BD01-BB2658F01EBA}"/>
              </a:ext>
            </a:extLst>
          </p:cNvPr>
          <p:cNvPicPr>
            <a:picLocks noChangeAspect="1"/>
          </p:cNvPicPr>
          <p:nvPr/>
        </p:nvPicPr>
        <p:blipFill>
          <a:blip r:embed="rId5"/>
          <a:stretch>
            <a:fillRect/>
          </a:stretch>
        </p:blipFill>
        <p:spPr>
          <a:xfrm>
            <a:off x="42857" y="1129673"/>
            <a:ext cx="7414256" cy="2880000"/>
          </a:xfrm>
          <a:prstGeom prst="rect">
            <a:avLst/>
          </a:prstGeom>
        </p:spPr>
      </p:pic>
      <p:pic>
        <p:nvPicPr>
          <p:cNvPr id="17" name="Image 16">
            <a:extLst>
              <a:ext uri="{FF2B5EF4-FFF2-40B4-BE49-F238E27FC236}">
                <a16:creationId xmlns:a16="http://schemas.microsoft.com/office/drawing/2014/main" id="{1391797F-F469-FC43-837F-CA80D6ED44CB}"/>
              </a:ext>
            </a:extLst>
          </p:cNvPr>
          <p:cNvPicPr>
            <a:picLocks noChangeAspect="1"/>
          </p:cNvPicPr>
          <p:nvPr/>
        </p:nvPicPr>
        <p:blipFill>
          <a:blip r:embed="rId6"/>
          <a:stretch>
            <a:fillRect/>
          </a:stretch>
        </p:blipFill>
        <p:spPr>
          <a:xfrm>
            <a:off x="42857" y="3962164"/>
            <a:ext cx="7502098" cy="2880000"/>
          </a:xfrm>
          <a:prstGeom prst="rect">
            <a:avLst/>
          </a:prstGeom>
        </p:spPr>
      </p:pic>
      <p:sp>
        <p:nvSpPr>
          <p:cNvPr id="18" name="ZoneTexte 17">
            <a:extLst>
              <a:ext uri="{FF2B5EF4-FFF2-40B4-BE49-F238E27FC236}">
                <a16:creationId xmlns:a16="http://schemas.microsoft.com/office/drawing/2014/main" id="{6E18A881-64C5-3C41-BD38-3D3BB182DC43}"/>
              </a:ext>
            </a:extLst>
          </p:cNvPr>
          <p:cNvSpPr txBox="1"/>
          <p:nvPr/>
        </p:nvSpPr>
        <p:spPr>
          <a:xfrm>
            <a:off x="7736566" y="1740001"/>
            <a:ext cx="4412577" cy="923330"/>
          </a:xfrm>
          <a:prstGeom prst="rect">
            <a:avLst/>
          </a:prstGeom>
          <a:noFill/>
        </p:spPr>
        <p:txBody>
          <a:bodyPr wrap="square" rtlCol="0">
            <a:spAutoFit/>
          </a:bodyPr>
          <a:lstStyle/>
          <a:p>
            <a:pPr marL="285750" indent="-285750">
              <a:buFont typeface="Wingdings" pitchFamily="2" charset="2"/>
              <a:buChar char="Ø"/>
            </a:pPr>
            <a:r>
              <a:rPr lang="fr-FR" dirty="0"/>
              <a:t>Coefficient de corrélation: -0.03</a:t>
            </a:r>
          </a:p>
          <a:p>
            <a:pPr marL="285750" indent="-285750">
              <a:buFont typeface="Wingdings" pitchFamily="2" charset="2"/>
              <a:buChar char="Ø"/>
            </a:pPr>
            <a:r>
              <a:rPr lang="fr-FR" dirty="0"/>
              <a:t>Le nombre d’additifs n’a aucun effet sur le taux de lipides</a:t>
            </a:r>
          </a:p>
        </p:txBody>
      </p:sp>
      <p:sp>
        <p:nvSpPr>
          <p:cNvPr id="19" name="ZoneTexte 18">
            <a:extLst>
              <a:ext uri="{FF2B5EF4-FFF2-40B4-BE49-F238E27FC236}">
                <a16:creationId xmlns:a16="http://schemas.microsoft.com/office/drawing/2014/main" id="{825F57B1-067E-7146-BD84-422EF1768B9D}"/>
              </a:ext>
            </a:extLst>
          </p:cNvPr>
          <p:cNvSpPr txBox="1"/>
          <p:nvPr/>
        </p:nvSpPr>
        <p:spPr>
          <a:xfrm>
            <a:off x="7587812" y="4940499"/>
            <a:ext cx="4412577" cy="923330"/>
          </a:xfrm>
          <a:prstGeom prst="rect">
            <a:avLst/>
          </a:prstGeom>
          <a:noFill/>
        </p:spPr>
        <p:txBody>
          <a:bodyPr wrap="square" rtlCol="0">
            <a:spAutoFit/>
          </a:bodyPr>
          <a:lstStyle/>
          <a:p>
            <a:pPr marL="285750" indent="-285750">
              <a:buFont typeface="Wingdings" pitchFamily="2" charset="2"/>
              <a:buChar char="Ø"/>
            </a:pPr>
            <a:r>
              <a:rPr lang="fr-FR" dirty="0"/>
              <a:t>Coefficient de corrélation: 0.17</a:t>
            </a:r>
          </a:p>
          <a:p>
            <a:pPr marL="285750" indent="-285750">
              <a:buFont typeface="Wingdings" pitchFamily="2" charset="2"/>
              <a:buChar char="Ø"/>
            </a:pPr>
            <a:r>
              <a:rPr lang="fr-FR" dirty="0"/>
              <a:t>Le nombre d’additifs a un faible effet sur le taux de carbohydrate (glucide)</a:t>
            </a:r>
          </a:p>
        </p:txBody>
      </p:sp>
    </p:spTree>
    <p:extLst>
      <p:ext uri="{BB962C8B-B14F-4D97-AF65-F5344CB8AC3E}">
        <p14:creationId xmlns:p14="http://schemas.microsoft.com/office/powerpoint/2010/main" val="250638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B220C894-775E-7345-AA68-2A4721F54C2B}"/>
              </a:ext>
            </a:extLst>
          </p:cNvPr>
          <p:cNvSpPr>
            <a:spLocks noGrp="1"/>
          </p:cNvSpPr>
          <p:nvPr>
            <p:ph type="title"/>
          </p:nvPr>
        </p:nvSpPr>
        <p:spPr>
          <a:xfrm>
            <a:off x="685800" y="292168"/>
            <a:ext cx="10348146" cy="993707"/>
          </a:xfrm>
        </p:spPr>
        <p:txBody>
          <a:bodyPr anchor="t">
            <a:normAutofit/>
          </a:bodyPr>
          <a:lstStyle/>
          <a:p>
            <a:r>
              <a:rPr lang="fr-FR">
                <a:solidFill>
                  <a:schemeClr val="tx2"/>
                </a:solidFill>
              </a:rPr>
              <a:t>Plan de présentation</a:t>
            </a:r>
            <a:endParaRPr lang="fr-FR" dirty="0">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ACF2F4DF-E541-1849-BA95-51380C0236B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a:t>
            </a:fld>
            <a:endParaRPr lang="en-US">
              <a:solidFill>
                <a:schemeClr val="tx1">
                  <a:alpha val="60000"/>
                </a:schemeClr>
              </a:solidFill>
            </a:endParaRPr>
          </a:p>
        </p:txBody>
      </p:sp>
      <p:grpSp>
        <p:nvGrpSpPr>
          <p:cNvPr id="6" name="Groupe 5">
            <a:extLst>
              <a:ext uri="{FF2B5EF4-FFF2-40B4-BE49-F238E27FC236}">
                <a16:creationId xmlns:a16="http://schemas.microsoft.com/office/drawing/2014/main" id="{70B2B20E-79D5-694A-90F8-46FF100C9515}"/>
              </a:ext>
            </a:extLst>
          </p:cNvPr>
          <p:cNvGrpSpPr>
            <a:grpSpLocks noChangeAspect="1"/>
          </p:cNvGrpSpPr>
          <p:nvPr/>
        </p:nvGrpSpPr>
        <p:grpSpPr>
          <a:xfrm>
            <a:off x="1458098" y="1754725"/>
            <a:ext cx="7317527" cy="3681901"/>
            <a:chOff x="1966770" y="2006868"/>
            <a:chExt cx="6092410" cy="3065469"/>
          </a:xfrm>
          <a:solidFill>
            <a:schemeClr val="accent5"/>
          </a:solidFill>
        </p:grpSpPr>
        <p:sp>
          <p:nvSpPr>
            <p:cNvPr id="7" name="Forme libre 6">
              <a:extLst>
                <a:ext uri="{FF2B5EF4-FFF2-40B4-BE49-F238E27FC236}">
                  <a16:creationId xmlns:a16="http://schemas.microsoft.com/office/drawing/2014/main" id="{25CE34A7-0676-A842-B4B6-7F287FAFB146}"/>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Idée de l’application</a:t>
              </a:r>
              <a:endParaRPr lang="en-US" kern="1200" dirty="0"/>
            </a:p>
          </p:txBody>
        </p:sp>
        <p:sp>
          <p:nvSpPr>
            <p:cNvPr id="8" name="Ellipse 7">
              <a:extLst>
                <a:ext uri="{FF2B5EF4-FFF2-40B4-BE49-F238E27FC236}">
                  <a16:creationId xmlns:a16="http://schemas.microsoft.com/office/drawing/2014/main" id="{EC66E67D-3ABD-AD4F-AB0D-CBA6B11F7842}"/>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10" name="Forme libre 9">
              <a:extLst>
                <a:ext uri="{FF2B5EF4-FFF2-40B4-BE49-F238E27FC236}">
                  <a16:creationId xmlns:a16="http://schemas.microsoft.com/office/drawing/2014/main" id="{CF2E13AC-9AD5-624D-9726-1E01136C0FA6}"/>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Nettoyage des données </a:t>
              </a:r>
              <a:endParaRPr lang="en-US" kern="1200" dirty="0"/>
            </a:p>
          </p:txBody>
        </p:sp>
        <p:sp>
          <p:nvSpPr>
            <p:cNvPr id="12" name="Ellipse 11">
              <a:extLst>
                <a:ext uri="{FF2B5EF4-FFF2-40B4-BE49-F238E27FC236}">
                  <a16:creationId xmlns:a16="http://schemas.microsoft.com/office/drawing/2014/main" id="{B1951126-2849-D744-AE4B-AA384D165885}"/>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14" name="Forme libre 13">
              <a:extLst>
                <a:ext uri="{FF2B5EF4-FFF2-40B4-BE49-F238E27FC236}">
                  <a16:creationId xmlns:a16="http://schemas.microsoft.com/office/drawing/2014/main" id="{E8996368-0464-DA49-954C-0EBCD970F859}"/>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Analyses</a:t>
              </a:r>
              <a:r>
                <a:rPr lang="fr-FR" dirty="0"/>
                <a:t>  uni-variées</a:t>
              </a:r>
              <a:endParaRPr lang="fr-FR" kern="1200" dirty="0"/>
            </a:p>
          </p:txBody>
        </p:sp>
        <p:sp>
          <p:nvSpPr>
            <p:cNvPr id="16" name="Ellipse 15">
              <a:extLst>
                <a:ext uri="{FF2B5EF4-FFF2-40B4-BE49-F238E27FC236}">
                  <a16:creationId xmlns:a16="http://schemas.microsoft.com/office/drawing/2014/main" id="{CD1C046E-3A54-3E43-BA54-55B406097CF0}"/>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19" name="Forme libre 18">
              <a:extLst>
                <a:ext uri="{FF2B5EF4-FFF2-40B4-BE49-F238E27FC236}">
                  <a16:creationId xmlns:a16="http://schemas.microsoft.com/office/drawing/2014/main" id="{55D434FC-2D81-464B-B001-E35F7430B0EA}"/>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Analyses multivariées</a:t>
              </a:r>
              <a:endParaRPr lang="en-US" kern="1200" dirty="0"/>
            </a:p>
          </p:txBody>
        </p:sp>
        <p:sp>
          <p:nvSpPr>
            <p:cNvPr id="20" name="Ellipse 19">
              <a:extLst>
                <a:ext uri="{FF2B5EF4-FFF2-40B4-BE49-F238E27FC236}">
                  <a16:creationId xmlns:a16="http://schemas.microsoft.com/office/drawing/2014/main" id="{796195FA-6B6E-3A46-B6A6-C4F7BB0F8998}"/>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22" name="Forme libre 21">
              <a:extLst>
                <a:ext uri="{FF2B5EF4-FFF2-40B4-BE49-F238E27FC236}">
                  <a16:creationId xmlns:a16="http://schemas.microsoft.com/office/drawing/2014/main" id="{E9EFF60F-B36F-7A41-8F6A-110338A4A792}"/>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dirty="0"/>
                <a:t>Principe de l’algorithme de l’application</a:t>
              </a:r>
              <a:endParaRPr lang="en-US" kern="1200" dirty="0"/>
            </a:p>
          </p:txBody>
        </p:sp>
        <p:sp>
          <p:nvSpPr>
            <p:cNvPr id="24" name="Ellipse 23">
              <a:extLst>
                <a:ext uri="{FF2B5EF4-FFF2-40B4-BE49-F238E27FC236}">
                  <a16:creationId xmlns:a16="http://schemas.microsoft.com/office/drawing/2014/main" id="{ADA346B3-A305-2A40-BF79-94176CAEB418}"/>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26" name="Forme libre 25">
              <a:extLst>
                <a:ext uri="{FF2B5EF4-FFF2-40B4-BE49-F238E27FC236}">
                  <a16:creationId xmlns:a16="http://schemas.microsoft.com/office/drawing/2014/main" id="{2393A5A5-365A-E347-83A8-D3BB74D34326}"/>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dirty="0"/>
                <a:t>Conclusion</a:t>
              </a:r>
              <a:endParaRPr lang="en-US" kern="1200" dirty="0"/>
            </a:p>
          </p:txBody>
        </p:sp>
        <p:sp>
          <p:nvSpPr>
            <p:cNvPr id="28" name="Ellipse 27">
              <a:extLst>
                <a:ext uri="{FF2B5EF4-FFF2-40B4-BE49-F238E27FC236}">
                  <a16:creationId xmlns:a16="http://schemas.microsoft.com/office/drawing/2014/main" id="{1E44000C-3E02-F44A-9AF6-C6CB8ADA1711}"/>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236042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B49461B3-353D-E448-ADA1-A0630CC08E5E}"/>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20</a:t>
            </a:fld>
            <a:endParaRPr lang="en-US">
              <a:solidFill>
                <a:schemeClr val="tx1">
                  <a:alpha val="60000"/>
                </a:schemeClr>
              </a:solidFill>
            </a:endParaRPr>
          </a:p>
        </p:txBody>
      </p:sp>
      <p:sp>
        <p:nvSpPr>
          <p:cNvPr id="10" name="Titre 1">
            <a:extLst>
              <a:ext uri="{FF2B5EF4-FFF2-40B4-BE49-F238E27FC236}">
                <a16:creationId xmlns:a16="http://schemas.microsoft.com/office/drawing/2014/main" id="{B7F24242-AA9C-134A-8952-9C67A32B054B}"/>
              </a:ext>
            </a:extLst>
          </p:cNvPr>
          <p:cNvSpPr>
            <a:spLocks noGrp="1"/>
          </p:cNvSpPr>
          <p:nvPr>
            <p:ph type="title"/>
          </p:nvPr>
        </p:nvSpPr>
        <p:spPr>
          <a:xfrm>
            <a:off x="685800" y="137625"/>
            <a:ext cx="10348146" cy="1030176"/>
          </a:xfrm>
        </p:spPr>
        <p:txBody>
          <a:bodyPr anchor="t">
            <a:noAutofit/>
          </a:bodyPr>
          <a:lstStyle/>
          <a:p>
            <a:r>
              <a:rPr lang="fr-FR" sz="3600" dirty="0">
                <a:solidFill>
                  <a:schemeClr val="tx2"/>
                </a:solidFill>
              </a:rPr>
              <a:t>Huile de palme et graisse, carbohydrate</a:t>
            </a:r>
          </a:p>
        </p:txBody>
      </p:sp>
      <p:pic>
        <p:nvPicPr>
          <p:cNvPr id="14" name="Image 13">
            <a:extLst>
              <a:ext uri="{FF2B5EF4-FFF2-40B4-BE49-F238E27FC236}">
                <a16:creationId xmlns:a16="http://schemas.microsoft.com/office/drawing/2014/main" id="{33A4AB97-2AEA-014E-866C-527F518AE054}"/>
              </a:ext>
            </a:extLst>
          </p:cNvPr>
          <p:cNvPicPr>
            <a:picLocks noChangeAspect="1"/>
          </p:cNvPicPr>
          <p:nvPr/>
        </p:nvPicPr>
        <p:blipFill>
          <a:blip r:embed="rId5"/>
          <a:stretch>
            <a:fillRect/>
          </a:stretch>
        </p:blipFill>
        <p:spPr>
          <a:xfrm>
            <a:off x="344632" y="976232"/>
            <a:ext cx="5638309" cy="2944265"/>
          </a:xfrm>
          <a:prstGeom prst="rect">
            <a:avLst/>
          </a:prstGeom>
        </p:spPr>
      </p:pic>
      <p:pic>
        <p:nvPicPr>
          <p:cNvPr id="17" name="Image 16">
            <a:extLst>
              <a:ext uri="{FF2B5EF4-FFF2-40B4-BE49-F238E27FC236}">
                <a16:creationId xmlns:a16="http://schemas.microsoft.com/office/drawing/2014/main" id="{4D72F82C-13CC-934B-8CA3-5DF1BD9E397D}"/>
              </a:ext>
            </a:extLst>
          </p:cNvPr>
          <p:cNvPicPr>
            <a:picLocks noChangeAspect="1"/>
          </p:cNvPicPr>
          <p:nvPr/>
        </p:nvPicPr>
        <p:blipFill>
          <a:blip r:embed="rId6"/>
          <a:stretch>
            <a:fillRect/>
          </a:stretch>
        </p:blipFill>
        <p:spPr>
          <a:xfrm>
            <a:off x="344632" y="3971500"/>
            <a:ext cx="5638309" cy="2880000"/>
          </a:xfrm>
          <a:prstGeom prst="rect">
            <a:avLst/>
          </a:prstGeom>
        </p:spPr>
      </p:pic>
      <p:sp>
        <p:nvSpPr>
          <p:cNvPr id="18" name="ZoneTexte 17">
            <a:extLst>
              <a:ext uri="{FF2B5EF4-FFF2-40B4-BE49-F238E27FC236}">
                <a16:creationId xmlns:a16="http://schemas.microsoft.com/office/drawing/2014/main" id="{38112458-A6E2-254F-8487-9FB4609C6910}"/>
              </a:ext>
            </a:extLst>
          </p:cNvPr>
          <p:cNvSpPr txBox="1"/>
          <p:nvPr/>
        </p:nvSpPr>
        <p:spPr>
          <a:xfrm>
            <a:off x="6502124" y="1986699"/>
            <a:ext cx="5167644" cy="923330"/>
          </a:xfrm>
          <a:prstGeom prst="rect">
            <a:avLst/>
          </a:prstGeom>
          <a:noFill/>
        </p:spPr>
        <p:txBody>
          <a:bodyPr wrap="square" rtlCol="0">
            <a:spAutoFit/>
          </a:bodyPr>
          <a:lstStyle/>
          <a:p>
            <a:pPr marL="285750" indent="-285750">
              <a:buFont typeface="Wingdings" pitchFamily="2" charset="2"/>
              <a:buChar char="Ø"/>
            </a:pPr>
            <a:r>
              <a:rPr lang="fr-FR" dirty="0"/>
              <a:t>Coefficient de corrélation: 0.03</a:t>
            </a:r>
          </a:p>
          <a:p>
            <a:pPr marL="285750" indent="-285750">
              <a:buFont typeface="Wingdings" pitchFamily="2" charset="2"/>
              <a:buChar char="Ø"/>
            </a:pPr>
            <a:r>
              <a:rPr lang="fr-FR" dirty="0"/>
              <a:t>Le nombre d’ingrédient dérivé de l’huile de palme n’a aucun  effet sur le taux de lipides</a:t>
            </a:r>
          </a:p>
        </p:txBody>
      </p:sp>
      <p:sp>
        <p:nvSpPr>
          <p:cNvPr id="19" name="ZoneTexte 18">
            <a:extLst>
              <a:ext uri="{FF2B5EF4-FFF2-40B4-BE49-F238E27FC236}">
                <a16:creationId xmlns:a16="http://schemas.microsoft.com/office/drawing/2014/main" id="{71D56EEE-19E4-6847-BD65-1578ADAB5898}"/>
              </a:ext>
            </a:extLst>
          </p:cNvPr>
          <p:cNvSpPr txBox="1"/>
          <p:nvPr/>
        </p:nvSpPr>
        <p:spPr>
          <a:xfrm>
            <a:off x="6502124" y="4950321"/>
            <a:ext cx="5532425" cy="923330"/>
          </a:xfrm>
          <a:prstGeom prst="rect">
            <a:avLst/>
          </a:prstGeom>
          <a:noFill/>
        </p:spPr>
        <p:txBody>
          <a:bodyPr wrap="square" rtlCol="0">
            <a:spAutoFit/>
          </a:bodyPr>
          <a:lstStyle/>
          <a:p>
            <a:pPr marL="285750" indent="-285750">
              <a:buFont typeface="Wingdings" pitchFamily="2" charset="2"/>
              <a:buChar char="Ø"/>
            </a:pPr>
            <a:r>
              <a:rPr lang="fr-FR" dirty="0"/>
              <a:t>Coefficient de corrélation: 0.08</a:t>
            </a:r>
          </a:p>
          <a:p>
            <a:pPr marL="285750" indent="-285750">
              <a:buFont typeface="Wingdings" pitchFamily="2" charset="2"/>
              <a:buChar char="Ø"/>
            </a:pPr>
            <a:r>
              <a:rPr lang="fr-FR" dirty="0"/>
              <a:t>Le nombre d’additifs a un effet modéré sur le taux de carbohydrate (glucide)</a:t>
            </a:r>
          </a:p>
        </p:txBody>
      </p:sp>
    </p:spTree>
    <p:extLst>
      <p:ext uri="{BB962C8B-B14F-4D97-AF65-F5344CB8AC3E}">
        <p14:creationId xmlns:p14="http://schemas.microsoft.com/office/powerpoint/2010/main" val="123889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FE11A0B5-8609-3045-8444-83CE5C8DCA9F}"/>
              </a:ext>
            </a:extLst>
          </p:cNvPr>
          <p:cNvSpPr>
            <a:spLocks noGrp="1"/>
          </p:cNvSpPr>
          <p:nvPr>
            <p:ph type="title"/>
          </p:nvPr>
        </p:nvSpPr>
        <p:spPr>
          <a:xfrm>
            <a:off x="838201" y="559813"/>
            <a:ext cx="10348146" cy="1675009"/>
          </a:xfrm>
        </p:spPr>
        <p:txBody>
          <a:bodyPr anchor="t">
            <a:normAutofit/>
          </a:bodyPr>
          <a:lstStyle/>
          <a:p>
            <a:r>
              <a:rPr lang="fr-FR" dirty="0">
                <a:solidFill>
                  <a:schemeClr val="tx2"/>
                </a:solidFill>
              </a:rPr>
              <a:t>Principe d’application </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956797BC-E521-A049-A2EE-959FFF53957F}"/>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21</a:t>
            </a:fld>
            <a:endParaRPr lang="en-US">
              <a:solidFill>
                <a:schemeClr val="tx1">
                  <a:alpha val="60000"/>
                </a:schemeClr>
              </a:solidFill>
            </a:endParaRPr>
          </a:p>
        </p:txBody>
      </p:sp>
      <p:sp>
        <p:nvSpPr>
          <p:cNvPr id="7" name="Flèche droite à entaille 6">
            <a:extLst>
              <a:ext uri="{FF2B5EF4-FFF2-40B4-BE49-F238E27FC236}">
                <a16:creationId xmlns:a16="http://schemas.microsoft.com/office/drawing/2014/main" id="{40147F40-F1F0-6B43-A711-AAB60A8CA338}"/>
              </a:ext>
            </a:extLst>
          </p:cNvPr>
          <p:cNvSpPr/>
          <p:nvPr/>
        </p:nvSpPr>
        <p:spPr>
          <a:xfrm>
            <a:off x="2232880" y="3579308"/>
            <a:ext cx="7827264" cy="82905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5C9F50EB-505B-C048-BD26-AEBDDE9EEC9F}"/>
              </a:ext>
            </a:extLst>
          </p:cNvPr>
          <p:cNvSpPr/>
          <p:nvPr/>
        </p:nvSpPr>
        <p:spPr>
          <a:xfrm>
            <a:off x="3168396" y="1535750"/>
            <a:ext cx="5852160" cy="4274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mj-lt"/>
              <a:buAutoNum type="arabicParenR"/>
            </a:pPr>
            <a:r>
              <a:rPr lang="fr-FR" dirty="0"/>
              <a:t>Choisir les produits contenant moins d’additifs et d’ingrédient dérivé de l’huile de palme</a:t>
            </a:r>
          </a:p>
          <a:p>
            <a:pPr marL="342900" indent="-342900">
              <a:buFont typeface="+mj-lt"/>
              <a:buAutoNum type="arabicParenR"/>
            </a:pPr>
            <a:endParaRPr lang="fr-FR" dirty="0"/>
          </a:p>
          <a:p>
            <a:pPr marL="342900" indent="-342900">
              <a:buFont typeface="+mj-lt"/>
              <a:buAutoNum type="arabicParenR"/>
            </a:pPr>
            <a:r>
              <a:rPr lang="fr-FR" dirty="0"/>
              <a:t>Chercher les produits similaires en utilisant les informations nutritionnelles</a:t>
            </a:r>
          </a:p>
          <a:p>
            <a:pPr marL="342900" indent="-342900">
              <a:buFont typeface="+mj-lt"/>
              <a:buAutoNum type="arabicParenR"/>
            </a:pPr>
            <a:endParaRPr lang="fr-FR" dirty="0"/>
          </a:p>
          <a:p>
            <a:pPr marL="342900" indent="-342900">
              <a:buFont typeface="+mj-lt"/>
              <a:buAutoNum type="arabicParenR"/>
            </a:pPr>
            <a:r>
              <a:rPr lang="fr-FR" dirty="0"/>
              <a:t>Classer les produits similaires selon le nombre d’additifs et d’ingrédient dérivé de l’huile de palme</a:t>
            </a:r>
          </a:p>
          <a:p>
            <a:pPr marL="342900" indent="-342900">
              <a:buFont typeface="+mj-lt"/>
              <a:buAutoNum type="arabicParenR"/>
            </a:pPr>
            <a:endParaRPr lang="fr-FR" dirty="0"/>
          </a:p>
          <a:p>
            <a:pPr marL="342900" indent="-342900">
              <a:buFont typeface="+mj-lt"/>
              <a:buAutoNum type="arabicParenR"/>
            </a:pPr>
            <a:r>
              <a:rPr lang="fr-FR" dirty="0"/>
              <a:t>Proposer les produits plus similaires avec moins d’additifs et d’ingrédient dérivé de l’huile de palme dans le même pays et le même magasin (s’il est possible)</a:t>
            </a:r>
          </a:p>
        </p:txBody>
      </p:sp>
      <p:sp>
        <p:nvSpPr>
          <p:cNvPr id="12" name="Ellipse 11">
            <a:extLst>
              <a:ext uri="{FF2B5EF4-FFF2-40B4-BE49-F238E27FC236}">
                <a16:creationId xmlns:a16="http://schemas.microsoft.com/office/drawing/2014/main" id="{37E6136C-F51E-2947-9428-AB78396CB5B5}"/>
              </a:ext>
            </a:extLst>
          </p:cNvPr>
          <p:cNvSpPr/>
          <p:nvPr/>
        </p:nvSpPr>
        <p:spPr>
          <a:xfrm>
            <a:off x="10224548" y="3117967"/>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Produits proposés</a:t>
            </a:r>
          </a:p>
        </p:txBody>
      </p:sp>
      <p:sp>
        <p:nvSpPr>
          <p:cNvPr id="8" name="ZoneTexte 7">
            <a:extLst>
              <a:ext uri="{FF2B5EF4-FFF2-40B4-BE49-F238E27FC236}">
                <a16:creationId xmlns:a16="http://schemas.microsoft.com/office/drawing/2014/main" id="{6B21743A-9104-3F46-85C8-A2CF4E42B73E}"/>
              </a:ext>
            </a:extLst>
          </p:cNvPr>
          <p:cNvSpPr txBox="1"/>
          <p:nvPr/>
        </p:nvSpPr>
        <p:spPr>
          <a:xfrm>
            <a:off x="4043433" y="6113521"/>
            <a:ext cx="2685351" cy="369332"/>
          </a:xfrm>
          <a:prstGeom prst="rect">
            <a:avLst/>
          </a:prstGeom>
          <a:noFill/>
        </p:spPr>
        <p:txBody>
          <a:bodyPr wrap="none" rtlCol="0">
            <a:spAutoFit/>
          </a:bodyPr>
          <a:lstStyle/>
          <a:p>
            <a:r>
              <a:rPr lang="fr-FR" dirty="0"/>
              <a:t> Application est faisable</a:t>
            </a:r>
          </a:p>
        </p:txBody>
      </p:sp>
      <p:sp>
        <p:nvSpPr>
          <p:cNvPr id="14" name="Sourire 13">
            <a:extLst>
              <a:ext uri="{FF2B5EF4-FFF2-40B4-BE49-F238E27FC236}">
                <a16:creationId xmlns:a16="http://schemas.microsoft.com/office/drawing/2014/main" id="{05863180-ED26-E94E-B4A8-298F50C802F9}"/>
              </a:ext>
            </a:extLst>
          </p:cNvPr>
          <p:cNvSpPr/>
          <p:nvPr/>
        </p:nvSpPr>
        <p:spPr>
          <a:xfrm>
            <a:off x="3221401" y="5938187"/>
            <a:ext cx="720000" cy="720000"/>
          </a:xfrm>
          <a:prstGeom prst="smileyFac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descr="Une image contenant noix, bonbon, conteneur, plastique&#10;&#10;Description générée automatiquement">
            <a:extLst>
              <a:ext uri="{FF2B5EF4-FFF2-40B4-BE49-F238E27FC236}">
                <a16:creationId xmlns:a16="http://schemas.microsoft.com/office/drawing/2014/main" id="{70961F6D-E712-7345-A43B-F1C355872A85}"/>
              </a:ext>
            </a:extLst>
          </p:cNvPr>
          <p:cNvPicPr>
            <a:picLocks noChangeAspect="1"/>
          </p:cNvPicPr>
          <p:nvPr/>
        </p:nvPicPr>
        <p:blipFill rotWithShape="1">
          <a:blip r:embed="rId5"/>
          <a:srcRect l="11680" t="5252" r="5765" b="8015"/>
          <a:stretch/>
        </p:blipFill>
        <p:spPr>
          <a:xfrm>
            <a:off x="93214" y="2428875"/>
            <a:ext cx="2139665" cy="2839136"/>
          </a:xfrm>
          <a:prstGeom prst="rect">
            <a:avLst/>
          </a:prstGeom>
        </p:spPr>
      </p:pic>
    </p:spTree>
    <p:extLst>
      <p:ext uri="{BB962C8B-B14F-4D97-AF65-F5344CB8AC3E}">
        <p14:creationId xmlns:p14="http://schemas.microsoft.com/office/powerpoint/2010/main" val="233807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2728DB0C-9B00-1348-94A5-FC033E781B1E}"/>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22</a:t>
            </a:fld>
            <a:endParaRPr lang="en-US">
              <a:solidFill>
                <a:schemeClr val="tx1">
                  <a:alpha val="60000"/>
                </a:schemeClr>
              </a:solidFill>
            </a:endParaRPr>
          </a:p>
        </p:txBody>
      </p:sp>
      <p:sp>
        <p:nvSpPr>
          <p:cNvPr id="10" name="Titre 1">
            <a:extLst>
              <a:ext uri="{FF2B5EF4-FFF2-40B4-BE49-F238E27FC236}">
                <a16:creationId xmlns:a16="http://schemas.microsoft.com/office/drawing/2014/main" id="{735A99C3-6629-8A48-AE44-1C48FC649891}"/>
              </a:ext>
            </a:extLst>
          </p:cNvPr>
          <p:cNvSpPr txBox="1">
            <a:spLocks/>
          </p:cNvSpPr>
          <p:nvPr/>
        </p:nvSpPr>
        <p:spPr>
          <a:xfrm>
            <a:off x="838201" y="559814"/>
            <a:ext cx="10348146" cy="103017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3600" dirty="0">
                <a:solidFill>
                  <a:schemeClr val="tx2"/>
                </a:solidFill>
              </a:rPr>
              <a:t>Produits similaires</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5C78EF8-D742-CA41-BA8D-81140D3A86F5}"/>
                  </a:ext>
                </a:extLst>
              </p:cNvPr>
              <p:cNvSpPr txBox="1"/>
              <p:nvPr/>
            </p:nvSpPr>
            <p:spPr>
              <a:xfrm>
                <a:off x="5269123" y="1298426"/>
                <a:ext cx="6946569" cy="5139997"/>
              </a:xfrm>
              <a:prstGeom prst="rect">
                <a:avLst/>
              </a:prstGeom>
              <a:noFill/>
            </p:spPr>
            <p:txBody>
              <a:bodyPr wrap="square" rtlCol="0">
                <a:spAutoFit/>
              </a:bodyPr>
              <a:lstStyle/>
              <a:p>
                <a:pPr marL="285750" indent="-285750">
                  <a:lnSpc>
                    <a:spcPct val="150000"/>
                  </a:lnSpc>
                  <a:buFont typeface="Wingdings" pitchFamily="2" charset="2"/>
                  <a:buChar char="q"/>
                </a:pPr>
                <a:r>
                  <a:rPr lang="fr-FR" sz="2000" dirty="0">
                    <a:solidFill>
                      <a:schemeClr val="tx2"/>
                    </a:solidFill>
                  </a:rPr>
                  <a:t>Calculer la distance euclidienne entre le produit scanné et les produits dans notre base de donnée</a:t>
                </a:r>
              </a:p>
              <a:p>
                <a:pPr>
                  <a:lnSpc>
                    <a:spcPct val="150000"/>
                  </a:lnSpc>
                </a:pPr>
                <a:endParaRPr lang="fr-FR" sz="2000" dirty="0">
                  <a:solidFill>
                    <a:schemeClr val="tx2"/>
                  </a:solidFill>
                </a:endParaRPr>
              </a:p>
              <a:p>
                <a:pPr marL="285750" indent="-285750">
                  <a:lnSpc>
                    <a:spcPct val="150000"/>
                  </a:lnSpc>
                  <a:buFont typeface="Wingdings" pitchFamily="2" charset="2"/>
                  <a:buChar char="q"/>
                </a:pPr>
                <a:endParaRPr lang="fr-FR" sz="2000" dirty="0">
                  <a:solidFill>
                    <a:schemeClr val="tx2"/>
                  </a:solidFill>
                </a:endParaRPr>
              </a:p>
              <a:p>
                <a:pPr lvl="1">
                  <a:lnSpc>
                    <a:spcPct val="150000"/>
                  </a:lnSpc>
                </a:pPr>
                <a:r>
                  <a:rPr lang="fr-FR" sz="2000" dirty="0">
                    <a:solidFill>
                      <a:schemeClr val="tx2"/>
                    </a:solidFill>
                  </a:rPr>
                  <a:t>	</a:t>
                </a:r>
              </a:p>
              <a:p>
                <a:pPr lvl="1">
                  <a:lnSpc>
                    <a:spcPct val="150000"/>
                  </a:lnSpc>
                </a:pPr>
                <a:r>
                  <a:rPr lang="fr-FR" sz="2000" dirty="0">
                    <a:solidFill>
                      <a:schemeClr val="tx2"/>
                    </a:solidFill>
                  </a:rPr>
                  <a:t>	</a:t>
                </a:r>
                <a:r>
                  <a:rPr lang="fr-FR" sz="1600" dirty="0">
                    <a:solidFill>
                      <a:schemeClr val="tx2"/>
                    </a:solidFill>
                  </a:rPr>
                  <a:t>x: produit choisi</a:t>
                </a:r>
              </a:p>
              <a:p>
                <a:pPr lvl="2">
                  <a:lnSpc>
                    <a:spcPct val="150000"/>
                  </a:lnSpc>
                </a:pPr>
                <a:r>
                  <a:rPr lang="fr-FR" sz="1600" dirty="0">
                    <a:solidFill>
                      <a:schemeClr val="tx2"/>
                    </a:solidFill>
                  </a:rPr>
                  <a:t>y: produit dans la base de donnée</a:t>
                </a:r>
              </a:p>
              <a:p>
                <a:pPr lvl="2">
                  <a:lnSpc>
                    <a:spcPct val="150000"/>
                  </a:lnSpc>
                </a:pPr>
                <a:r>
                  <a:rPr lang="fr-FR" sz="1600" dirty="0">
                    <a:solidFill>
                      <a:schemeClr val="tx2"/>
                    </a:solidFill>
                  </a:rPr>
                  <a:t>i: informations nutritionnelles</a:t>
                </a:r>
              </a:p>
              <a:p>
                <a:pPr marL="285750" indent="-285750">
                  <a:lnSpc>
                    <a:spcPct val="150000"/>
                  </a:lnSpc>
                  <a:buFont typeface="Wingdings" pitchFamily="2" charset="2"/>
                  <a:buChar char="q"/>
                </a:pPr>
                <a:r>
                  <a:rPr lang="fr-FR" sz="2000" dirty="0">
                    <a:solidFill>
                      <a:schemeClr val="tx2"/>
                    </a:solidFill>
                  </a:rPr>
                  <a:t>Produits similaires vont correspondre à ceux dont la distance euclidienne est plus petite</a:t>
                </a:r>
              </a:p>
              <a:p>
                <a:pPr marL="285750" indent="-285750">
                  <a:lnSpc>
                    <a:spcPct val="150000"/>
                  </a:lnSpc>
                  <a:buFont typeface="Wingdings" pitchFamily="2" charset="2"/>
                  <a:buChar char="q"/>
                </a:pPr>
                <a:r>
                  <a:rPr lang="fr-FR" sz="2000" dirty="0">
                    <a:solidFill>
                      <a:schemeClr val="tx2"/>
                    </a:solidFill>
                  </a:rPr>
                  <a:t>Score de Similarité est calculé par (1 – </a:t>
                </a:r>
                <a14:m>
                  <m:oMath xmlns:m="http://schemas.openxmlformats.org/officeDocument/2006/math">
                    <m:f>
                      <m:fPr>
                        <m:ctrlPr>
                          <a:rPr lang="fr-FR" sz="2000" i="1" smtClean="0">
                            <a:solidFill>
                              <a:schemeClr val="tx2"/>
                            </a:solidFill>
                            <a:latin typeface="Cambria Math" panose="02040503050406030204" pitchFamily="18" charset="0"/>
                          </a:rPr>
                        </m:ctrlPr>
                      </m:fPr>
                      <m:num>
                        <m:r>
                          <a:rPr lang="fr-FR" sz="2000" b="0" i="1" smtClean="0">
                            <a:solidFill>
                              <a:schemeClr val="tx2"/>
                            </a:solidFill>
                            <a:latin typeface="Cambria Math" panose="02040503050406030204" pitchFamily="18" charset="0"/>
                          </a:rPr>
                          <m:t>𝑑𝑖𝑠𝑡𝑎𝑛𝑐𝑒</m:t>
                        </m:r>
                        <m:r>
                          <a:rPr lang="fr-FR" sz="2000" b="0" i="1" smtClean="0">
                            <a:solidFill>
                              <a:schemeClr val="tx2"/>
                            </a:solidFill>
                            <a:latin typeface="Cambria Math" panose="02040503050406030204" pitchFamily="18" charset="0"/>
                          </a:rPr>
                          <m:t> </m:t>
                        </m:r>
                        <m:r>
                          <a:rPr lang="fr-FR" sz="2000" b="0" i="1" smtClean="0">
                            <a:solidFill>
                              <a:schemeClr val="tx2"/>
                            </a:solidFill>
                            <a:latin typeface="Cambria Math" panose="02040503050406030204" pitchFamily="18" charset="0"/>
                          </a:rPr>
                          <m:t>𝑒𝑢𝑐𝑙𝑖𝑑𝑖𝑒𝑛𝑛𝑒</m:t>
                        </m:r>
                      </m:num>
                      <m:den>
                        <m:r>
                          <a:rPr lang="fr-FR" sz="2000" b="0" i="1" smtClean="0">
                            <a:solidFill>
                              <a:schemeClr val="tx2"/>
                            </a:solidFill>
                            <a:latin typeface="Cambria Math" panose="02040503050406030204" pitchFamily="18" charset="0"/>
                          </a:rPr>
                          <m:t>𝑛</m:t>
                        </m:r>
                      </m:den>
                    </m:f>
                  </m:oMath>
                </a14:m>
                <a:r>
                  <a:rPr lang="fr-FR" sz="2000" dirty="0">
                    <a:solidFill>
                      <a:schemeClr val="tx2"/>
                    </a:solidFill>
                  </a:rPr>
                  <a:t>)</a:t>
                </a:r>
              </a:p>
            </p:txBody>
          </p:sp>
        </mc:Choice>
        <mc:Fallback xmlns="">
          <p:sp>
            <p:nvSpPr>
              <p:cNvPr id="12" name="ZoneTexte 11">
                <a:extLst>
                  <a:ext uri="{FF2B5EF4-FFF2-40B4-BE49-F238E27FC236}">
                    <a16:creationId xmlns:a16="http://schemas.microsoft.com/office/drawing/2014/main" id="{45C78EF8-D742-CA41-BA8D-81140D3A86F5}"/>
                  </a:ext>
                </a:extLst>
              </p:cNvPr>
              <p:cNvSpPr txBox="1">
                <a:spLocks noRot="1" noChangeAspect="1" noMove="1" noResize="1" noEditPoints="1" noAdjustHandles="1" noChangeArrowheads="1" noChangeShapeType="1" noTextEdit="1"/>
              </p:cNvSpPr>
              <p:nvPr/>
            </p:nvSpPr>
            <p:spPr>
              <a:xfrm>
                <a:off x="5269123" y="1298426"/>
                <a:ext cx="6946569" cy="5139997"/>
              </a:xfrm>
              <a:prstGeom prst="rect">
                <a:avLst/>
              </a:prstGeom>
              <a:blipFill>
                <a:blip r:embed="rId5"/>
                <a:stretch>
                  <a:fillRect l="-730" r="-912"/>
                </a:stretch>
              </a:blipFill>
            </p:spPr>
            <p:txBody>
              <a:bodyPr/>
              <a:lstStyle/>
              <a:p>
                <a:r>
                  <a:rPr lang="fr-FR">
                    <a:noFill/>
                  </a:rPr>
                  <a:t> </a:t>
                </a:r>
              </a:p>
            </p:txBody>
          </p:sp>
        </mc:Fallback>
      </mc:AlternateContent>
      <p:sp>
        <p:nvSpPr>
          <p:cNvPr id="7" name="ZoneTexte 6">
            <a:extLst>
              <a:ext uri="{FF2B5EF4-FFF2-40B4-BE49-F238E27FC236}">
                <a16:creationId xmlns:a16="http://schemas.microsoft.com/office/drawing/2014/main" id="{F89FBB3F-72A6-E14F-ABBD-8C8D78E50601}"/>
              </a:ext>
            </a:extLst>
          </p:cNvPr>
          <p:cNvSpPr txBox="1"/>
          <p:nvPr/>
        </p:nvSpPr>
        <p:spPr>
          <a:xfrm>
            <a:off x="1194766" y="1373399"/>
            <a:ext cx="3441198" cy="369332"/>
          </a:xfrm>
          <a:prstGeom prst="rect">
            <a:avLst/>
          </a:prstGeom>
          <a:noFill/>
        </p:spPr>
        <p:txBody>
          <a:bodyPr wrap="none" rtlCol="0">
            <a:spAutoFit/>
          </a:bodyPr>
          <a:lstStyle/>
          <a:p>
            <a:r>
              <a:rPr lang="fr-FR" dirty="0"/>
              <a:t>Projection sur 1</a:t>
            </a:r>
            <a:r>
              <a:rPr lang="fr-FR" baseline="30000" dirty="0"/>
              <a:t>er</a:t>
            </a:r>
            <a:r>
              <a:rPr lang="fr-FR" dirty="0"/>
              <a:t> plan factoriel </a:t>
            </a:r>
          </a:p>
        </p:txBody>
      </p:sp>
      <p:sp>
        <p:nvSpPr>
          <p:cNvPr id="19" name="Ellipse 18">
            <a:extLst>
              <a:ext uri="{FF2B5EF4-FFF2-40B4-BE49-F238E27FC236}">
                <a16:creationId xmlns:a16="http://schemas.microsoft.com/office/drawing/2014/main" id="{1A5ABDA0-F369-5849-B89D-1B7F9B23F5A0}"/>
              </a:ext>
            </a:extLst>
          </p:cNvPr>
          <p:cNvSpPr/>
          <p:nvPr/>
        </p:nvSpPr>
        <p:spPr>
          <a:xfrm>
            <a:off x="1191768" y="5862619"/>
            <a:ext cx="180000" cy="1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FE79FD6E-E537-1B49-82C5-B587C16A4DE1}"/>
              </a:ext>
            </a:extLst>
          </p:cNvPr>
          <p:cNvSpPr/>
          <p:nvPr/>
        </p:nvSpPr>
        <p:spPr>
          <a:xfrm>
            <a:off x="1191768" y="6599725"/>
            <a:ext cx="180000" cy="18000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33634CF-7424-FA44-8872-721F95579EDD}"/>
              </a:ext>
            </a:extLst>
          </p:cNvPr>
          <p:cNvSpPr/>
          <p:nvPr/>
        </p:nvSpPr>
        <p:spPr>
          <a:xfrm>
            <a:off x="1191768" y="6247885"/>
            <a:ext cx="180000" cy="18000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FF0F6EA5-9D34-074B-83C5-D6426194AF18}"/>
              </a:ext>
            </a:extLst>
          </p:cNvPr>
          <p:cNvSpPr txBox="1"/>
          <p:nvPr/>
        </p:nvSpPr>
        <p:spPr>
          <a:xfrm>
            <a:off x="1645920" y="5783342"/>
            <a:ext cx="855619" cy="338554"/>
          </a:xfrm>
          <a:prstGeom prst="rect">
            <a:avLst/>
          </a:prstGeom>
          <a:noFill/>
        </p:spPr>
        <p:txBody>
          <a:bodyPr wrap="none" rtlCol="0">
            <a:spAutoFit/>
          </a:bodyPr>
          <a:lstStyle/>
          <a:p>
            <a:r>
              <a:rPr lang="fr-FR" sz="1600" dirty="0"/>
              <a:t>Produit</a:t>
            </a:r>
          </a:p>
        </p:txBody>
      </p:sp>
      <p:sp>
        <p:nvSpPr>
          <p:cNvPr id="23" name="ZoneTexte 22">
            <a:extLst>
              <a:ext uri="{FF2B5EF4-FFF2-40B4-BE49-F238E27FC236}">
                <a16:creationId xmlns:a16="http://schemas.microsoft.com/office/drawing/2014/main" id="{B2AA6884-CC32-234C-AB2F-FE38D24B043F}"/>
              </a:ext>
            </a:extLst>
          </p:cNvPr>
          <p:cNvSpPr txBox="1"/>
          <p:nvPr/>
        </p:nvSpPr>
        <p:spPr>
          <a:xfrm>
            <a:off x="1645920" y="6168608"/>
            <a:ext cx="1448730" cy="338554"/>
          </a:xfrm>
          <a:prstGeom prst="rect">
            <a:avLst/>
          </a:prstGeom>
          <a:noFill/>
        </p:spPr>
        <p:txBody>
          <a:bodyPr wrap="none" rtlCol="0">
            <a:spAutoFit/>
          </a:bodyPr>
          <a:lstStyle/>
          <a:p>
            <a:r>
              <a:rPr lang="fr-FR" sz="1600" dirty="0"/>
              <a:t>Produit choisi</a:t>
            </a:r>
          </a:p>
        </p:txBody>
      </p:sp>
      <p:sp>
        <p:nvSpPr>
          <p:cNvPr id="24" name="ZoneTexte 23">
            <a:extLst>
              <a:ext uri="{FF2B5EF4-FFF2-40B4-BE49-F238E27FC236}">
                <a16:creationId xmlns:a16="http://schemas.microsoft.com/office/drawing/2014/main" id="{5ED89200-9616-6B4C-9656-EC95E1A83161}"/>
              </a:ext>
            </a:extLst>
          </p:cNvPr>
          <p:cNvSpPr txBox="1"/>
          <p:nvPr/>
        </p:nvSpPr>
        <p:spPr>
          <a:xfrm>
            <a:off x="1645920" y="6520448"/>
            <a:ext cx="1680653" cy="338554"/>
          </a:xfrm>
          <a:prstGeom prst="rect">
            <a:avLst/>
          </a:prstGeom>
          <a:noFill/>
        </p:spPr>
        <p:txBody>
          <a:bodyPr wrap="none" rtlCol="0">
            <a:spAutoFit/>
          </a:bodyPr>
          <a:lstStyle/>
          <a:p>
            <a:r>
              <a:rPr lang="fr-FR" sz="1600" dirty="0"/>
              <a:t>Produit similaire</a:t>
            </a:r>
          </a:p>
        </p:txBody>
      </p:sp>
      <p:pic>
        <p:nvPicPr>
          <p:cNvPr id="26" name="Image 25">
            <a:extLst>
              <a:ext uri="{FF2B5EF4-FFF2-40B4-BE49-F238E27FC236}">
                <a16:creationId xmlns:a16="http://schemas.microsoft.com/office/drawing/2014/main" id="{6D3C34B2-A160-C943-89FF-180D8BA40409}"/>
              </a:ext>
            </a:extLst>
          </p:cNvPr>
          <p:cNvPicPr>
            <a:picLocks noChangeAspect="1"/>
          </p:cNvPicPr>
          <p:nvPr/>
        </p:nvPicPr>
        <p:blipFill>
          <a:blip r:embed="rId6"/>
          <a:stretch>
            <a:fillRect/>
          </a:stretch>
        </p:blipFill>
        <p:spPr>
          <a:xfrm>
            <a:off x="7584647" y="2531339"/>
            <a:ext cx="2255730" cy="1030176"/>
          </a:xfrm>
          <a:prstGeom prst="rect">
            <a:avLst/>
          </a:prstGeom>
        </p:spPr>
      </p:pic>
      <p:pic>
        <p:nvPicPr>
          <p:cNvPr id="29" name="Image 28">
            <a:extLst>
              <a:ext uri="{FF2B5EF4-FFF2-40B4-BE49-F238E27FC236}">
                <a16:creationId xmlns:a16="http://schemas.microsoft.com/office/drawing/2014/main" id="{22B24053-CE64-6946-8C0F-E00053AC1C75}"/>
              </a:ext>
            </a:extLst>
          </p:cNvPr>
          <p:cNvPicPr>
            <a:picLocks noChangeAspect="1"/>
          </p:cNvPicPr>
          <p:nvPr/>
        </p:nvPicPr>
        <p:blipFill>
          <a:blip r:embed="rId7"/>
          <a:stretch>
            <a:fillRect/>
          </a:stretch>
        </p:blipFill>
        <p:spPr>
          <a:xfrm>
            <a:off x="838201" y="1974926"/>
            <a:ext cx="3797763" cy="3686816"/>
          </a:xfrm>
          <a:prstGeom prst="rect">
            <a:avLst/>
          </a:prstGeom>
        </p:spPr>
      </p:pic>
    </p:spTree>
    <p:extLst>
      <p:ext uri="{BB962C8B-B14F-4D97-AF65-F5344CB8AC3E}">
        <p14:creationId xmlns:p14="http://schemas.microsoft.com/office/powerpoint/2010/main" val="154700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85AE0307-E9AC-A346-8017-333889F0081E}"/>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23</a:t>
            </a:fld>
            <a:endParaRPr lang="en-US">
              <a:solidFill>
                <a:schemeClr val="tx1">
                  <a:alpha val="60000"/>
                </a:schemeClr>
              </a:solidFill>
            </a:endParaRPr>
          </a:p>
        </p:txBody>
      </p:sp>
      <p:sp>
        <p:nvSpPr>
          <p:cNvPr id="10" name="Titre 1">
            <a:extLst>
              <a:ext uri="{FF2B5EF4-FFF2-40B4-BE49-F238E27FC236}">
                <a16:creationId xmlns:a16="http://schemas.microsoft.com/office/drawing/2014/main" id="{3671D90F-E45C-9D4E-9220-E0956215C05D}"/>
              </a:ext>
            </a:extLst>
          </p:cNvPr>
          <p:cNvSpPr txBox="1">
            <a:spLocks/>
          </p:cNvSpPr>
          <p:nvPr/>
        </p:nvSpPr>
        <p:spPr>
          <a:xfrm>
            <a:off x="838201" y="559814"/>
            <a:ext cx="10348146" cy="103017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3200" dirty="0">
                <a:solidFill>
                  <a:schemeClr val="tx2"/>
                </a:solidFill>
              </a:rPr>
              <a:t>Produit avec moins d’additifs et d’ingrédient dérivé de l’huile de palme</a:t>
            </a:r>
          </a:p>
        </p:txBody>
      </p:sp>
      <p:pic>
        <p:nvPicPr>
          <p:cNvPr id="6" name="Image 5">
            <a:extLst>
              <a:ext uri="{FF2B5EF4-FFF2-40B4-BE49-F238E27FC236}">
                <a16:creationId xmlns:a16="http://schemas.microsoft.com/office/drawing/2014/main" id="{F8A9554E-BCC6-2E47-BEC0-47ECF7873DD5}"/>
              </a:ext>
            </a:extLst>
          </p:cNvPr>
          <p:cNvPicPr>
            <a:picLocks noChangeAspect="1"/>
          </p:cNvPicPr>
          <p:nvPr/>
        </p:nvPicPr>
        <p:blipFill>
          <a:blip r:embed="rId5"/>
          <a:stretch>
            <a:fillRect/>
          </a:stretch>
        </p:blipFill>
        <p:spPr>
          <a:xfrm>
            <a:off x="838201" y="2023430"/>
            <a:ext cx="4826000" cy="3683000"/>
          </a:xfrm>
          <a:prstGeom prst="rect">
            <a:avLst/>
          </a:prstGeom>
        </p:spPr>
      </p:pic>
      <p:sp>
        <p:nvSpPr>
          <p:cNvPr id="12" name="ZoneTexte 11">
            <a:extLst>
              <a:ext uri="{FF2B5EF4-FFF2-40B4-BE49-F238E27FC236}">
                <a16:creationId xmlns:a16="http://schemas.microsoft.com/office/drawing/2014/main" id="{A4C1F7E4-E9F9-184A-ADAD-9CE0A6581329}"/>
              </a:ext>
            </a:extLst>
          </p:cNvPr>
          <p:cNvSpPr txBox="1"/>
          <p:nvPr/>
        </p:nvSpPr>
        <p:spPr>
          <a:xfrm>
            <a:off x="5664201" y="2095564"/>
            <a:ext cx="6595364" cy="3374770"/>
          </a:xfrm>
          <a:prstGeom prst="rect">
            <a:avLst/>
          </a:prstGeom>
          <a:noFill/>
        </p:spPr>
        <p:txBody>
          <a:bodyPr wrap="square" rtlCol="0">
            <a:spAutoFit/>
          </a:bodyPr>
          <a:lstStyle/>
          <a:p>
            <a:pPr marL="285750" indent="-285750">
              <a:lnSpc>
                <a:spcPct val="150000"/>
              </a:lnSpc>
              <a:buFont typeface="Wingdings" pitchFamily="2" charset="2"/>
              <a:buChar char="q"/>
            </a:pPr>
            <a:r>
              <a:rPr lang="fr-FR" sz="1600" dirty="0">
                <a:solidFill>
                  <a:schemeClr val="tx2"/>
                </a:solidFill>
              </a:rPr>
              <a:t>Combiner 2 anciens variables (nombre d’additifs et d’ingrédient dérivé de l’huile de palme) à 2 nouvelles variables en utilisant l’analyse en composants principales (PCA)</a:t>
            </a:r>
          </a:p>
          <a:p>
            <a:pPr marL="285750" indent="-285750">
              <a:lnSpc>
                <a:spcPct val="150000"/>
              </a:lnSpc>
              <a:buFont typeface="Wingdings" pitchFamily="2" charset="2"/>
              <a:buChar char="q"/>
            </a:pPr>
            <a:endParaRPr lang="fr-FR" sz="1600" dirty="0">
              <a:solidFill>
                <a:schemeClr val="tx2"/>
              </a:solidFill>
            </a:endParaRPr>
          </a:p>
          <a:p>
            <a:pPr marL="285750" indent="-285750">
              <a:lnSpc>
                <a:spcPct val="150000"/>
              </a:lnSpc>
              <a:buFont typeface="Wingdings" pitchFamily="2" charset="2"/>
              <a:buChar char="q"/>
            </a:pPr>
            <a:r>
              <a:rPr lang="fr-FR" sz="1600" dirty="0">
                <a:solidFill>
                  <a:schemeClr val="tx2"/>
                </a:solidFill>
              </a:rPr>
              <a:t>Nouvelle variable F1 = 0.71*(additives_n) + 0.71*(palm_oil_total)</a:t>
            </a:r>
          </a:p>
          <a:p>
            <a:pPr marL="285750" indent="-285750">
              <a:lnSpc>
                <a:spcPct val="150000"/>
              </a:lnSpc>
              <a:buFont typeface="Wingdings" pitchFamily="2" charset="2"/>
              <a:buChar char="q"/>
            </a:pPr>
            <a:endParaRPr lang="fr-FR" sz="1600" dirty="0">
              <a:solidFill>
                <a:schemeClr val="tx2"/>
              </a:solidFill>
            </a:endParaRPr>
          </a:p>
          <a:p>
            <a:pPr marL="285750" indent="-285750">
              <a:lnSpc>
                <a:spcPct val="150000"/>
              </a:lnSpc>
              <a:buFont typeface="Wingdings" pitchFamily="2" charset="2"/>
              <a:buChar char="q"/>
            </a:pPr>
            <a:r>
              <a:rPr lang="fr-FR" sz="1600" dirty="0">
                <a:solidFill>
                  <a:schemeClr val="tx2"/>
                </a:solidFill>
              </a:rPr>
              <a:t>F1 sera utilisée pour notre algorithme de l’application dans le but de chercher un produit similaire contenant moins d’additifs et d’ingrédient dérivé de l’huile de palme</a:t>
            </a:r>
          </a:p>
        </p:txBody>
      </p:sp>
    </p:spTree>
    <p:extLst>
      <p:ext uri="{BB962C8B-B14F-4D97-AF65-F5344CB8AC3E}">
        <p14:creationId xmlns:p14="http://schemas.microsoft.com/office/powerpoint/2010/main" val="3266560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A5B21800-76FF-CD4A-93CE-682B3E2ECE50}"/>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24</a:t>
            </a:fld>
            <a:endParaRPr lang="en-US">
              <a:solidFill>
                <a:schemeClr val="tx1">
                  <a:alpha val="60000"/>
                </a:schemeClr>
              </a:solidFill>
            </a:endParaRPr>
          </a:p>
        </p:txBody>
      </p:sp>
      <p:sp>
        <p:nvSpPr>
          <p:cNvPr id="10" name="Titre 1">
            <a:extLst>
              <a:ext uri="{FF2B5EF4-FFF2-40B4-BE49-F238E27FC236}">
                <a16:creationId xmlns:a16="http://schemas.microsoft.com/office/drawing/2014/main" id="{64089560-16F6-1845-8200-6CE2A264904F}"/>
              </a:ext>
            </a:extLst>
          </p:cNvPr>
          <p:cNvSpPr txBox="1">
            <a:spLocks/>
          </p:cNvSpPr>
          <p:nvPr/>
        </p:nvSpPr>
        <p:spPr>
          <a:xfrm>
            <a:off x="838201" y="559814"/>
            <a:ext cx="10348146" cy="103017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3600" dirty="0">
                <a:solidFill>
                  <a:schemeClr val="tx2"/>
                </a:solidFill>
              </a:rPr>
              <a:t>Exemple</a:t>
            </a:r>
          </a:p>
        </p:txBody>
      </p:sp>
      <p:cxnSp>
        <p:nvCxnSpPr>
          <p:cNvPr id="19" name="Connecteur droit avec flèche 18">
            <a:extLst>
              <a:ext uri="{FF2B5EF4-FFF2-40B4-BE49-F238E27FC236}">
                <a16:creationId xmlns:a16="http://schemas.microsoft.com/office/drawing/2014/main" id="{7ACB0FFF-5121-3C49-B4C7-0CF784C37BAF}"/>
              </a:ext>
            </a:extLst>
          </p:cNvPr>
          <p:cNvCxnSpPr/>
          <p:nvPr/>
        </p:nvCxnSpPr>
        <p:spPr>
          <a:xfrm>
            <a:off x="4071938" y="3616965"/>
            <a:ext cx="18288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BAC2AD54-012C-574E-97A7-46877A6FCEAB}"/>
              </a:ext>
            </a:extLst>
          </p:cNvPr>
          <p:cNvSpPr txBox="1"/>
          <p:nvPr/>
        </p:nvSpPr>
        <p:spPr>
          <a:xfrm>
            <a:off x="4306825" y="3086015"/>
            <a:ext cx="1359026" cy="369332"/>
          </a:xfrm>
          <a:prstGeom prst="rect">
            <a:avLst/>
          </a:prstGeom>
          <a:noFill/>
        </p:spPr>
        <p:txBody>
          <a:bodyPr wrap="none" rtlCol="0">
            <a:spAutoFit/>
          </a:bodyPr>
          <a:lstStyle/>
          <a:p>
            <a:r>
              <a:rPr lang="fr-FR" dirty="0"/>
              <a:t>application</a:t>
            </a:r>
          </a:p>
        </p:txBody>
      </p:sp>
      <p:sp>
        <p:nvSpPr>
          <p:cNvPr id="22" name="ZoneTexte 21">
            <a:extLst>
              <a:ext uri="{FF2B5EF4-FFF2-40B4-BE49-F238E27FC236}">
                <a16:creationId xmlns:a16="http://schemas.microsoft.com/office/drawing/2014/main" id="{020A810E-C3DE-B846-BCCA-EA449FC57A73}"/>
              </a:ext>
            </a:extLst>
          </p:cNvPr>
          <p:cNvSpPr txBox="1"/>
          <p:nvPr/>
        </p:nvSpPr>
        <p:spPr>
          <a:xfrm>
            <a:off x="1626371" y="4812192"/>
            <a:ext cx="2106667" cy="1200329"/>
          </a:xfrm>
          <a:prstGeom prst="rect">
            <a:avLst/>
          </a:prstGeom>
          <a:noFill/>
        </p:spPr>
        <p:txBody>
          <a:bodyPr wrap="none" rtlCol="0">
            <a:spAutoFit/>
          </a:bodyPr>
          <a:lstStyle/>
          <a:p>
            <a:r>
              <a:rPr lang="fr-FR" dirty="0"/>
              <a:t>Additifs : 10</a:t>
            </a:r>
          </a:p>
          <a:p>
            <a:r>
              <a:rPr lang="fr-FR" dirty="0"/>
              <a:t>Huile de palme : 0</a:t>
            </a:r>
          </a:p>
          <a:p>
            <a:r>
              <a:rPr lang="fr-FR" dirty="0"/>
              <a:t>Pays: France</a:t>
            </a:r>
          </a:p>
          <a:p>
            <a:r>
              <a:rPr lang="fr-FR" dirty="0"/>
              <a:t>Magasin: Agora</a:t>
            </a:r>
          </a:p>
        </p:txBody>
      </p:sp>
      <p:sp>
        <p:nvSpPr>
          <p:cNvPr id="24" name="ZoneTexte 23">
            <a:extLst>
              <a:ext uri="{FF2B5EF4-FFF2-40B4-BE49-F238E27FC236}">
                <a16:creationId xmlns:a16="http://schemas.microsoft.com/office/drawing/2014/main" id="{A7464027-8D20-0946-A519-EDE54A02716B}"/>
              </a:ext>
            </a:extLst>
          </p:cNvPr>
          <p:cNvSpPr txBox="1"/>
          <p:nvPr/>
        </p:nvSpPr>
        <p:spPr>
          <a:xfrm>
            <a:off x="7663097" y="766129"/>
            <a:ext cx="1895006" cy="1384995"/>
          </a:xfrm>
          <a:prstGeom prst="rect">
            <a:avLst/>
          </a:prstGeom>
          <a:noFill/>
        </p:spPr>
        <p:txBody>
          <a:bodyPr wrap="none" rtlCol="0">
            <a:spAutoFit/>
          </a:bodyPr>
          <a:lstStyle/>
          <a:p>
            <a:r>
              <a:rPr lang="fr-FR" sz="1400" dirty="0"/>
              <a:t>Additifs : 7</a:t>
            </a:r>
          </a:p>
          <a:p>
            <a:r>
              <a:rPr lang="fr-FR" sz="1400" dirty="0"/>
              <a:t>Huile de palme : 0</a:t>
            </a:r>
          </a:p>
          <a:p>
            <a:r>
              <a:rPr lang="fr-FR" sz="1400" dirty="0"/>
              <a:t>Pays: France</a:t>
            </a:r>
          </a:p>
          <a:p>
            <a:r>
              <a:rPr lang="fr-FR" sz="1400" dirty="0"/>
              <a:t>Magasin: Agora</a:t>
            </a:r>
          </a:p>
          <a:p>
            <a:r>
              <a:rPr lang="fr-FR" sz="1400" dirty="0"/>
              <a:t>Score de similarité: 1</a:t>
            </a:r>
          </a:p>
          <a:p>
            <a:endParaRPr lang="fr-FR" sz="1400" dirty="0"/>
          </a:p>
        </p:txBody>
      </p:sp>
      <p:pic>
        <p:nvPicPr>
          <p:cNvPr id="28" name="Image 27" descr="Une image contenant noix, bonbon, conteneur, plastique&#10;&#10;Description générée automatiquement">
            <a:extLst>
              <a:ext uri="{FF2B5EF4-FFF2-40B4-BE49-F238E27FC236}">
                <a16:creationId xmlns:a16="http://schemas.microsoft.com/office/drawing/2014/main" id="{F81FBE35-E963-2B40-B6BC-75680493DEDC}"/>
              </a:ext>
            </a:extLst>
          </p:cNvPr>
          <p:cNvPicPr>
            <a:picLocks noChangeAspect="1"/>
          </p:cNvPicPr>
          <p:nvPr/>
        </p:nvPicPr>
        <p:blipFill rotWithShape="1">
          <a:blip r:embed="rId5"/>
          <a:srcRect l="11680" t="5252" r="5765" b="8015"/>
          <a:stretch/>
        </p:blipFill>
        <p:spPr>
          <a:xfrm>
            <a:off x="1556304" y="1889431"/>
            <a:ext cx="2139665" cy="2839136"/>
          </a:xfrm>
          <a:prstGeom prst="rect">
            <a:avLst/>
          </a:prstGeom>
        </p:spPr>
      </p:pic>
      <p:pic>
        <p:nvPicPr>
          <p:cNvPr id="30" name="Image 29" descr="Une image contenant texte, bonbon&#10;&#10;Description générée automatiquement">
            <a:extLst>
              <a:ext uri="{FF2B5EF4-FFF2-40B4-BE49-F238E27FC236}">
                <a16:creationId xmlns:a16="http://schemas.microsoft.com/office/drawing/2014/main" id="{EEC641A5-7F91-0B4F-91A9-9249400E3C5E}"/>
              </a:ext>
            </a:extLst>
          </p:cNvPr>
          <p:cNvPicPr>
            <a:picLocks noChangeAspect="1"/>
          </p:cNvPicPr>
          <p:nvPr/>
        </p:nvPicPr>
        <p:blipFill>
          <a:blip r:embed="rId6"/>
          <a:stretch>
            <a:fillRect/>
          </a:stretch>
        </p:blipFill>
        <p:spPr>
          <a:xfrm>
            <a:off x="5804901" y="94574"/>
            <a:ext cx="1828801" cy="2486026"/>
          </a:xfrm>
          <a:prstGeom prst="rect">
            <a:avLst/>
          </a:prstGeom>
        </p:spPr>
      </p:pic>
      <p:pic>
        <p:nvPicPr>
          <p:cNvPr id="32" name="Image 31" descr="Une image contenant intérieur&#10;&#10;Description générée automatiquement">
            <a:extLst>
              <a:ext uri="{FF2B5EF4-FFF2-40B4-BE49-F238E27FC236}">
                <a16:creationId xmlns:a16="http://schemas.microsoft.com/office/drawing/2014/main" id="{6B6AD1AE-28CE-6046-AFD0-64C7C1DEF69F}"/>
              </a:ext>
            </a:extLst>
          </p:cNvPr>
          <p:cNvPicPr>
            <a:picLocks noChangeAspect="1"/>
          </p:cNvPicPr>
          <p:nvPr/>
        </p:nvPicPr>
        <p:blipFill>
          <a:blip r:embed="rId7"/>
          <a:stretch>
            <a:fillRect/>
          </a:stretch>
        </p:blipFill>
        <p:spPr>
          <a:xfrm>
            <a:off x="7537864" y="2187345"/>
            <a:ext cx="2128082" cy="2118581"/>
          </a:xfrm>
          <a:prstGeom prst="rect">
            <a:avLst/>
          </a:prstGeom>
        </p:spPr>
      </p:pic>
      <p:pic>
        <p:nvPicPr>
          <p:cNvPr id="34" name="Image 33">
            <a:extLst>
              <a:ext uri="{FF2B5EF4-FFF2-40B4-BE49-F238E27FC236}">
                <a16:creationId xmlns:a16="http://schemas.microsoft.com/office/drawing/2014/main" id="{DE935143-A0D4-5144-A37A-B4DAE8945DD7}"/>
              </a:ext>
            </a:extLst>
          </p:cNvPr>
          <p:cNvPicPr>
            <a:picLocks noChangeAspect="1"/>
          </p:cNvPicPr>
          <p:nvPr/>
        </p:nvPicPr>
        <p:blipFill>
          <a:blip r:embed="rId8"/>
          <a:stretch>
            <a:fillRect/>
          </a:stretch>
        </p:blipFill>
        <p:spPr>
          <a:xfrm>
            <a:off x="5728491" y="4306993"/>
            <a:ext cx="2063546" cy="2585362"/>
          </a:xfrm>
          <a:prstGeom prst="rect">
            <a:avLst/>
          </a:prstGeom>
        </p:spPr>
      </p:pic>
      <p:sp>
        <p:nvSpPr>
          <p:cNvPr id="35" name="ZoneTexte 34">
            <a:extLst>
              <a:ext uri="{FF2B5EF4-FFF2-40B4-BE49-F238E27FC236}">
                <a16:creationId xmlns:a16="http://schemas.microsoft.com/office/drawing/2014/main" id="{E1840149-AF6F-194F-91A4-48B5E104DB54}"/>
              </a:ext>
            </a:extLst>
          </p:cNvPr>
          <p:cNvSpPr txBox="1"/>
          <p:nvPr/>
        </p:nvSpPr>
        <p:spPr>
          <a:xfrm>
            <a:off x="9770319" y="2719662"/>
            <a:ext cx="1895006" cy="1384995"/>
          </a:xfrm>
          <a:prstGeom prst="rect">
            <a:avLst/>
          </a:prstGeom>
          <a:noFill/>
        </p:spPr>
        <p:txBody>
          <a:bodyPr wrap="none" rtlCol="0">
            <a:spAutoFit/>
          </a:bodyPr>
          <a:lstStyle/>
          <a:p>
            <a:r>
              <a:rPr lang="fr-FR" sz="1400" dirty="0"/>
              <a:t>Additifs : 1</a:t>
            </a:r>
          </a:p>
          <a:p>
            <a:r>
              <a:rPr lang="fr-FR" sz="1400" dirty="0"/>
              <a:t>Huile de palme : 0</a:t>
            </a:r>
          </a:p>
          <a:p>
            <a:r>
              <a:rPr lang="fr-FR" sz="1400" dirty="0"/>
              <a:t>Pays: France</a:t>
            </a:r>
          </a:p>
          <a:p>
            <a:r>
              <a:rPr lang="fr-FR" sz="1400" dirty="0"/>
              <a:t>Magasin: </a:t>
            </a:r>
            <a:r>
              <a:rPr lang="fr-FR" sz="1400" dirty="0" err="1"/>
              <a:t>NaN</a:t>
            </a:r>
            <a:endParaRPr lang="fr-FR" sz="1400" dirty="0"/>
          </a:p>
          <a:p>
            <a:r>
              <a:rPr lang="fr-FR" sz="1400" dirty="0"/>
              <a:t>Score de similarité: 1</a:t>
            </a:r>
          </a:p>
          <a:p>
            <a:endParaRPr lang="fr-FR" sz="1400" dirty="0"/>
          </a:p>
        </p:txBody>
      </p:sp>
      <p:sp>
        <p:nvSpPr>
          <p:cNvPr id="36" name="ZoneTexte 35">
            <a:extLst>
              <a:ext uri="{FF2B5EF4-FFF2-40B4-BE49-F238E27FC236}">
                <a16:creationId xmlns:a16="http://schemas.microsoft.com/office/drawing/2014/main" id="{0433A10C-D4DE-F949-9C9E-DC03F18DDA2B}"/>
              </a:ext>
            </a:extLst>
          </p:cNvPr>
          <p:cNvSpPr txBox="1"/>
          <p:nvPr/>
        </p:nvSpPr>
        <p:spPr>
          <a:xfrm>
            <a:off x="7936020" y="4930228"/>
            <a:ext cx="2358274" cy="1384995"/>
          </a:xfrm>
          <a:prstGeom prst="rect">
            <a:avLst/>
          </a:prstGeom>
          <a:noFill/>
        </p:spPr>
        <p:txBody>
          <a:bodyPr wrap="none" rtlCol="0">
            <a:spAutoFit/>
          </a:bodyPr>
          <a:lstStyle/>
          <a:p>
            <a:r>
              <a:rPr lang="fr-FR" sz="1400" dirty="0"/>
              <a:t>Additifs : 1</a:t>
            </a:r>
          </a:p>
          <a:p>
            <a:r>
              <a:rPr lang="fr-FR" sz="1400" dirty="0"/>
              <a:t>Huile de palme : 0</a:t>
            </a:r>
          </a:p>
          <a:p>
            <a:r>
              <a:rPr lang="fr-FR" sz="1400" dirty="0"/>
              <a:t>Pays: France</a:t>
            </a:r>
          </a:p>
          <a:p>
            <a:r>
              <a:rPr lang="fr-FR" sz="1400" dirty="0"/>
              <a:t>Magasin: </a:t>
            </a:r>
            <a:r>
              <a:rPr lang="fr-FR" sz="1400" dirty="0" err="1"/>
              <a:t>NaN</a:t>
            </a:r>
            <a:endParaRPr lang="fr-FR" sz="1400" dirty="0"/>
          </a:p>
          <a:p>
            <a:r>
              <a:rPr lang="fr-FR" sz="1400" dirty="0"/>
              <a:t>Score de similarité: 0.9541</a:t>
            </a:r>
          </a:p>
          <a:p>
            <a:endParaRPr lang="fr-FR" sz="1400" dirty="0"/>
          </a:p>
        </p:txBody>
      </p:sp>
    </p:spTree>
    <p:extLst>
      <p:ext uri="{BB962C8B-B14F-4D97-AF65-F5344CB8AC3E}">
        <p14:creationId xmlns:p14="http://schemas.microsoft.com/office/powerpoint/2010/main" val="1613924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97B11C15-A88D-7548-8219-FB160CF33629}"/>
              </a:ext>
            </a:extLst>
          </p:cNvPr>
          <p:cNvSpPr>
            <a:spLocks noGrp="1"/>
          </p:cNvSpPr>
          <p:nvPr>
            <p:ph type="title"/>
          </p:nvPr>
        </p:nvSpPr>
        <p:spPr>
          <a:xfrm>
            <a:off x="838201" y="559813"/>
            <a:ext cx="10348146" cy="1675009"/>
          </a:xfrm>
        </p:spPr>
        <p:txBody>
          <a:bodyPr anchor="t">
            <a:normAutofit/>
          </a:bodyPr>
          <a:lstStyle/>
          <a:p>
            <a:r>
              <a:rPr lang="fr-FR" dirty="0">
                <a:solidFill>
                  <a:schemeClr val="tx2"/>
                </a:solidFill>
              </a:rPr>
              <a:t>Conclusion</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5" name="Espace réservé du numéro de diapositive 4">
            <a:extLst>
              <a:ext uri="{FF2B5EF4-FFF2-40B4-BE49-F238E27FC236}">
                <a16:creationId xmlns:a16="http://schemas.microsoft.com/office/drawing/2014/main" id="{A39079D2-9903-E94B-AEE6-91D5CF0C84D3}"/>
              </a:ext>
            </a:extLst>
          </p:cNvPr>
          <p:cNvSpPr>
            <a:spLocks noGrp="1"/>
          </p:cNvSpPr>
          <p:nvPr>
            <p:ph type="sldNum" sz="quarter" idx="12"/>
          </p:nvPr>
        </p:nvSpPr>
        <p:spPr/>
        <p:txBody>
          <a:bodyPr/>
          <a:lstStyle/>
          <a:p>
            <a:fld id="{73B850FF-6169-4056-8077-06FFA93A5366}" type="slidenum">
              <a:rPr lang="en-US" smtClean="0"/>
              <a:t>25</a:t>
            </a:fld>
            <a:endParaRPr lang="en-US" dirty="0"/>
          </a:p>
        </p:txBody>
      </p:sp>
      <p:sp>
        <p:nvSpPr>
          <p:cNvPr id="11" name="ZoneTexte 10">
            <a:extLst>
              <a:ext uri="{FF2B5EF4-FFF2-40B4-BE49-F238E27FC236}">
                <a16:creationId xmlns:a16="http://schemas.microsoft.com/office/drawing/2014/main" id="{0D0D42CE-D6C5-3048-975A-88900CF33D42}"/>
              </a:ext>
            </a:extLst>
          </p:cNvPr>
          <p:cNvSpPr txBox="1"/>
          <p:nvPr/>
        </p:nvSpPr>
        <p:spPr>
          <a:xfrm>
            <a:off x="1447800" y="1397317"/>
            <a:ext cx="10241692" cy="923330"/>
          </a:xfrm>
          <a:prstGeom prst="rect">
            <a:avLst/>
          </a:prstGeom>
          <a:noFill/>
        </p:spPr>
        <p:txBody>
          <a:bodyPr wrap="square" rtlCol="0">
            <a:spAutoFit/>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13" name="ZoneTexte 12">
            <a:extLst>
              <a:ext uri="{FF2B5EF4-FFF2-40B4-BE49-F238E27FC236}">
                <a16:creationId xmlns:a16="http://schemas.microsoft.com/office/drawing/2014/main" id="{7498AA2A-CA91-614B-86CE-2D61E867EFD2}"/>
              </a:ext>
            </a:extLst>
          </p:cNvPr>
          <p:cNvSpPr txBox="1"/>
          <p:nvPr/>
        </p:nvSpPr>
        <p:spPr>
          <a:xfrm>
            <a:off x="1749425" y="1298358"/>
            <a:ext cx="9528175" cy="4524315"/>
          </a:xfrm>
          <a:prstGeom prst="rect">
            <a:avLst/>
          </a:prstGeom>
          <a:noFill/>
        </p:spPr>
        <p:txBody>
          <a:bodyPr wrap="square" rtlCol="0">
            <a:spAutoFit/>
          </a:bodyPr>
          <a:lstStyle/>
          <a:p>
            <a:pPr marL="285750" indent="-285750">
              <a:buFont typeface="Wingdings" pitchFamily="2" charset="2"/>
              <a:buChar char="q"/>
            </a:pPr>
            <a:r>
              <a:rPr lang="fr-FR" sz="2400" dirty="0">
                <a:solidFill>
                  <a:schemeClr val="tx2"/>
                </a:solidFill>
              </a:rPr>
              <a:t>Nettoyer les données</a:t>
            </a:r>
          </a:p>
          <a:p>
            <a:pPr marL="285750" indent="-285750">
              <a:buFont typeface="Wingdings" pitchFamily="2" charset="2"/>
              <a:buChar char="q"/>
            </a:pPr>
            <a:r>
              <a:rPr lang="fr-FR" sz="2400" dirty="0">
                <a:solidFill>
                  <a:schemeClr val="tx2"/>
                </a:solidFill>
              </a:rPr>
              <a:t>Effectuer les analyses uni-variées, multivariées</a:t>
            </a:r>
          </a:p>
          <a:p>
            <a:pPr marL="285750" indent="-285750">
              <a:buFont typeface="Wingdings" pitchFamily="2" charset="2"/>
              <a:buChar char="q"/>
            </a:pPr>
            <a:r>
              <a:rPr lang="fr-FR" sz="2400" dirty="0">
                <a:solidFill>
                  <a:schemeClr val="tx2"/>
                </a:solidFill>
              </a:rPr>
              <a:t>Proposer une idée de l’application faisable pour chercher des produits similaires contenant moins d’additifs et d’ingrédient dérivé de l’huile de palme en utilisant:</a:t>
            </a:r>
          </a:p>
          <a:p>
            <a:pPr marL="1257300" lvl="2" indent="-342900">
              <a:buFont typeface="Wingdings" pitchFamily="2" charset="2"/>
              <a:buChar char="Ø"/>
            </a:pPr>
            <a:r>
              <a:rPr lang="fr-FR" sz="2400" dirty="0">
                <a:solidFill>
                  <a:schemeClr val="tx2"/>
                </a:solidFill>
              </a:rPr>
              <a:t>Distance euclidienne pour chercher des produits similaires</a:t>
            </a:r>
          </a:p>
          <a:p>
            <a:pPr marL="1257300" lvl="2" indent="-342900">
              <a:buFont typeface="Wingdings" pitchFamily="2" charset="2"/>
              <a:buChar char="Ø"/>
            </a:pPr>
            <a:r>
              <a:rPr lang="fr-FR" sz="2400" dirty="0">
                <a:solidFill>
                  <a:schemeClr val="tx2"/>
                </a:solidFill>
              </a:rPr>
              <a:t>PCA pour créer une nouvelle variable concernant les deux nombre d’additifs et d’ingrédient dérivé de l’huile de palme dans le but de chercher un produit similaire contenant moins d’additifs et d’ingrédient dérivé de l’huile de palme</a:t>
            </a:r>
          </a:p>
        </p:txBody>
      </p:sp>
    </p:spTree>
    <p:extLst>
      <p:ext uri="{BB962C8B-B14F-4D97-AF65-F5344CB8AC3E}">
        <p14:creationId xmlns:p14="http://schemas.microsoft.com/office/powerpoint/2010/main" val="14096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7E7EDB63-D199-2C4F-9F13-99591C4670EB}"/>
              </a:ext>
            </a:extLst>
          </p:cNvPr>
          <p:cNvSpPr>
            <a:spLocks noGrp="1"/>
          </p:cNvSpPr>
          <p:nvPr>
            <p:ph type="title"/>
          </p:nvPr>
        </p:nvSpPr>
        <p:spPr>
          <a:xfrm>
            <a:off x="838201" y="559813"/>
            <a:ext cx="10348146" cy="975937"/>
          </a:xfrm>
        </p:spPr>
        <p:txBody>
          <a:bodyPr anchor="t">
            <a:noAutofit/>
          </a:bodyPr>
          <a:lstStyle/>
          <a:p>
            <a:r>
              <a:rPr lang="fr-FR" sz="3200" dirty="0">
                <a:solidFill>
                  <a:schemeClr val="tx2"/>
                </a:solidFill>
              </a:rPr>
              <a:t>Mauvais effet d’additifs et d’huile de palme</a:t>
            </a:r>
          </a:p>
        </p:txBody>
      </p:sp>
      <p:pic>
        <p:nvPicPr>
          <p:cNvPr id="30" name="Picture 29">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22" name="ZoneTexte 21">
            <a:extLst>
              <a:ext uri="{FF2B5EF4-FFF2-40B4-BE49-F238E27FC236}">
                <a16:creationId xmlns:a16="http://schemas.microsoft.com/office/drawing/2014/main" id="{BB1E012D-6DE4-4440-A7D4-07BEF56B735B}"/>
              </a:ext>
            </a:extLst>
          </p:cNvPr>
          <p:cNvSpPr txBox="1"/>
          <p:nvPr/>
        </p:nvSpPr>
        <p:spPr>
          <a:xfrm>
            <a:off x="1080421" y="4814391"/>
            <a:ext cx="5014055" cy="1815882"/>
          </a:xfrm>
          <a:prstGeom prst="rect">
            <a:avLst/>
          </a:prstGeom>
          <a:noFill/>
        </p:spPr>
        <p:txBody>
          <a:bodyPr wrap="square" rtlCol="0">
            <a:spAutoFit/>
          </a:bodyPr>
          <a:lstStyle/>
          <a:p>
            <a:pPr marL="285750" indent="-285750">
              <a:buFont typeface="Wingdings" pitchFamily="2" charset="2"/>
              <a:buChar char="q"/>
            </a:pPr>
            <a:r>
              <a:rPr lang="fr-FR" sz="2000" dirty="0"/>
              <a:t>L'huile de palme:</a:t>
            </a:r>
          </a:p>
          <a:p>
            <a:pPr marL="800100" lvl="1" indent="-342900">
              <a:buFont typeface="Wingdings" pitchFamily="2" charset="2"/>
              <a:buChar char="Ø"/>
            </a:pPr>
            <a:r>
              <a:rPr lang="fr-FR" sz="1600" dirty="0"/>
              <a:t>Elle est réputée mauvaise pour la santé en raison de son fort taux d’acides gras saturés, qui augmentent le mauvais cholestérol</a:t>
            </a:r>
          </a:p>
          <a:p>
            <a:pPr marL="285750" indent="-285750">
              <a:buFont typeface="Wingdings" pitchFamily="2" charset="2"/>
              <a:buChar char="q"/>
            </a:pPr>
            <a:endParaRPr lang="fr-FR" sz="2400" dirty="0">
              <a:solidFill>
                <a:schemeClr val="tx2"/>
              </a:solidFill>
            </a:endParaRPr>
          </a:p>
        </p:txBody>
      </p:sp>
      <p:sp>
        <p:nvSpPr>
          <p:cNvPr id="23" name="Espace réservé du numéro de diapositive 22">
            <a:extLst>
              <a:ext uri="{FF2B5EF4-FFF2-40B4-BE49-F238E27FC236}">
                <a16:creationId xmlns:a16="http://schemas.microsoft.com/office/drawing/2014/main" id="{DEBD4037-C68A-1044-BFAC-5974D214D89C}"/>
              </a:ext>
            </a:extLst>
          </p:cNvPr>
          <p:cNvSpPr>
            <a:spLocks noGrp="1"/>
          </p:cNvSpPr>
          <p:nvPr>
            <p:ph type="sldNum" sz="quarter" idx="12"/>
          </p:nvPr>
        </p:nvSpPr>
        <p:spPr>
          <a:xfrm>
            <a:off x="9712410" y="6324600"/>
            <a:ext cx="1641389" cy="365125"/>
          </a:xfrm>
        </p:spPr>
        <p:txBody>
          <a:bodyPr/>
          <a:lstStyle/>
          <a:p>
            <a:fld id="{73B850FF-6169-4056-8077-06FFA93A5366}" type="slidenum">
              <a:rPr lang="en-US" smtClean="0"/>
              <a:t>3</a:t>
            </a:fld>
            <a:endParaRPr lang="en-US" dirty="0"/>
          </a:p>
        </p:txBody>
      </p:sp>
      <p:pic>
        <p:nvPicPr>
          <p:cNvPr id="1026" name="Picture 2" descr="12 aliments surprenants qui contiennent de l&amp;#39;huile de palme">
            <a:extLst>
              <a:ext uri="{FF2B5EF4-FFF2-40B4-BE49-F238E27FC236}">
                <a16:creationId xmlns:a16="http://schemas.microsoft.com/office/drawing/2014/main" id="{CE0841D9-1ECC-0A49-8544-616628A41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73" y="1354591"/>
            <a:ext cx="2531963" cy="1481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ile de palme : bienfaits de l'huile de palme pour la peau et les cheveux  - Doctissimo">
            <a:extLst>
              <a:ext uri="{FF2B5EF4-FFF2-40B4-BE49-F238E27FC236}">
                <a16:creationId xmlns:a16="http://schemas.microsoft.com/office/drawing/2014/main" id="{A579E845-0344-9B47-A3C9-B94867D871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4193" y="3020515"/>
            <a:ext cx="2481013" cy="1443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s additifs alimentaires sont-ils dangereux pour la santé ?">
            <a:extLst>
              <a:ext uri="{FF2B5EF4-FFF2-40B4-BE49-F238E27FC236}">
                <a16:creationId xmlns:a16="http://schemas.microsoft.com/office/drawing/2014/main" id="{109B9251-7982-F84E-B189-C534F62BAA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839" y="3015919"/>
            <a:ext cx="2553067" cy="144303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96BB05A3-505E-C74D-A942-CA7DB439DA33}"/>
              </a:ext>
            </a:extLst>
          </p:cNvPr>
          <p:cNvSpPr txBox="1"/>
          <p:nvPr/>
        </p:nvSpPr>
        <p:spPr>
          <a:xfrm>
            <a:off x="6960585" y="4853169"/>
            <a:ext cx="5014055" cy="1631216"/>
          </a:xfrm>
          <a:prstGeom prst="rect">
            <a:avLst/>
          </a:prstGeom>
          <a:noFill/>
        </p:spPr>
        <p:txBody>
          <a:bodyPr wrap="square" rtlCol="0">
            <a:spAutoFit/>
          </a:bodyPr>
          <a:lstStyle/>
          <a:p>
            <a:pPr marL="285750" indent="-285750">
              <a:buFont typeface="Wingdings" pitchFamily="2" charset="2"/>
              <a:buChar char="q"/>
            </a:pPr>
            <a:r>
              <a:rPr lang="fr-FR" sz="2000" dirty="0"/>
              <a:t>Additifs:</a:t>
            </a:r>
          </a:p>
          <a:p>
            <a:pPr marL="800100" lvl="1" indent="-342900">
              <a:buFont typeface="Wingdings" pitchFamily="2" charset="2"/>
              <a:buChar char="Ø"/>
            </a:pPr>
            <a:r>
              <a:rPr lang="fr-FR" sz="1600" dirty="0">
                <a:solidFill>
                  <a:schemeClr val="tx2"/>
                </a:solidFill>
              </a:rPr>
              <a:t>Colorants sont probablement mutagènes</a:t>
            </a:r>
          </a:p>
          <a:p>
            <a:pPr marL="800100" lvl="1" indent="-342900">
              <a:buFont typeface="Wingdings" pitchFamily="2" charset="2"/>
              <a:buChar char="Ø"/>
            </a:pPr>
            <a:r>
              <a:rPr lang="fr-FR" sz="1600" dirty="0">
                <a:solidFill>
                  <a:schemeClr val="tx2"/>
                </a:solidFill>
              </a:rPr>
              <a:t>Conservateurs sont des cancérogènes potentiels</a:t>
            </a:r>
          </a:p>
          <a:p>
            <a:pPr marL="800100" lvl="1" indent="-342900">
              <a:buFont typeface="Wingdings" pitchFamily="2" charset="2"/>
              <a:buChar char="Ø"/>
            </a:pPr>
            <a:r>
              <a:rPr lang="fr-FR" sz="1600" dirty="0">
                <a:solidFill>
                  <a:schemeClr val="tx2"/>
                </a:solidFill>
              </a:rPr>
              <a:t>Phosphates augmentent les risques de maladies cardio-vasculaires</a:t>
            </a:r>
          </a:p>
        </p:txBody>
      </p:sp>
      <p:sp>
        <p:nvSpPr>
          <p:cNvPr id="3" name="Virage 2">
            <a:extLst>
              <a:ext uri="{FF2B5EF4-FFF2-40B4-BE49-F238E27FC236}">
                <a16:creationId xmlns:a16="http://schemas.microsoft.com/office/drawing/2014/main" id="{C71A7044-E46C-B54F-8370-610FD565B340}"/>
              </a:ext>
            </a:extLst>
          </p:cNvPr>
          <p:cNvSpPr/>
          <p:nvPr/>
        </p:nvSpPr>
        <p:spPr>
          <a:xfrm>
            <a:off x="3314699" y="1825032"/>
            <a:ext cx="1916717" cy="81351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Virage 18">
            <a:extLst>
              <a:ext uri="{FF2B5EF4-FFF2-40B4-BE49-F238E27FC236}">
                <a16:creationId xmlns:a16="http://schemas.microsoft.com/office/drawing/2014/main" id="{71FE27E1-EC4E-0F42-867D-2D39DB1D2E52}"/>
              </a:ext>
            </a:extLst>
          </p:cNvPr>
          <p:cNvSpPr/>
          <p:nvPr/>
        </p:nvSpPr>
        <p:spPr>
          <a:xfrm>
            <a:off x="8143776" y="1869079"/>
            <a:ext cx="1916717" cy="813510"/>
          </a:xfrm>
          <a:prstGeom prst="bentArrow">
            <a:avLst/>
          </a:prstGeom>
          <a:solidFill>
            <a:schemeClr val="accent1"/>
          </a:solidFill>
          <a:ln>
            <a:noFill/>
          </a:ln>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fr-FR" dirty="0">
              <a:solidFill>
                <a:schemeClr val="tx1"/>
              </a:solidFill>
            </a:endParaRPr>
          </a:p>
        </p:txBody>
      </p:sp>
    </p:spTree>
    <p:extLst>
      <p:ext uri="{BB962C8B-B14F-4D97-AF65-F5344CB8AC3E}">
        <p14:creationId xmlns:p14="http://schemas.microsoft.com/office/powerpoint/2010/main" val="311298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BF855A5C-1BB8-AD48-A933-72F181ADC582}"/>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Idée de l’application</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7" name="Demi-tour 6">
            <a:extLst>
              <a:ext uri="{FF2B5EF4-FFF2-40B4-BE49-F238E27FC236}">
                <a16:creationId xmlns:a16="http://schemas.microsoft.com/office/drawing/2014/main" id="{D679C7C0-8D8E-E648-ACAA-73A721933D84}"/>
              </a:ext>
            </a:extLst>
          </p:cNvPr>
          <p:cNvSpPr/>
          <p:nvPr/>
        </p:nvSpPr>
        <p:spPr>
          <a:xfrm>
            <a:off x="706372" y="4034847"/>
            <a:ext cx="11132059" cy="1121658"/>
          </a:xfrm>
          <a:prstGeom prst="utur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a:solidFill>
                <a:schemeClr val="tx1"/>
              </a:solidFill>
            </a:endParaRPr>
          </a:p>
        </p:txBody>
      </p:sp>
      <p:sp>
        <p:nvSpPr>
          <p:cNvPr id="16" name="Espace réservé du numéro de diapositive 15">
            <a:extLst>
              <a:ext uri="{FF2B5EF4-FFF2-40B4-BE49-F238E27FC236}">
                <a16:creationId xmlns:a16="http://schemas.microsoft.com/office/drawing/2014/main" id="{5A0A4FF4-E1C5-2A4D-AC53-609C8AA78649}"/>
              </a:ext>
            </a:extLst>
          </p:cNvPr>
          <p:cNvSpPr>
            <a:spLocks noGrp="1"/>
          </p:cNvSpPr>
          <p:nvPr>
            <p:ph type="sldNum" sz="quarter" idx="12"/>
          </p:nvPr>
        </p:nvSpPr>
        <p:spPr/>
        <p:txBody>
          <a:bodyPr/>
          <a:lstStyle/>
          <a:p>
            <a:fld id="{73B850FF-6169-4056-8077-06FFA93A5366}" type="slidenum">
              <a:rPr lang="en-US" smtClean="0"/>
              <a:t>4</a:t>
            </a:fld>
            <a:endParaRPr lang="en-US"/>
          </a:p>
        </p:txBody>
      </p:sp>
      <p:sp>
        <p:nvSpPr>
          <p:cNvPr id="11" name="ZoneTexte 10">
            <a:extLst>
              <a:ext uri="{FF2B5EF4-FFF2-40B4-BE49-F238E27FC236}">
                <a16:creationId xmlns:a16="http://schemas.microsoft.com/office/drawing/2014/main" id="{A39964EC-597A-DF4B-8703-7D76D37DA311}"/>
              </a:ext>
            </a:extLst>
          </p:cNvPr>
          <p:cNvSpPr txBox="1"/>
          <p:nvPr/>
        </p:nvSpPr>
        <p:spPr>
          <a:xfrm>
            <a:off x="1765506" y="1281484"/>
            <a:ext cx="8657939" cy="1200329"/>
          </a:xfrm>
          <a:prstGeom prst="rect">
            <a:avLst/>
          </a:prstGeom>
          <a:noFill/>
        </p:spPr>
        <p:txBody>
          <a:bodyPr wrap="square" rtlCol="0">
            <a:spAutoFit/>
          </a:bodyPr>
          <a:lstStyle/>
          <a:p>
            <a:r>
              <a:rPr lang="fr-FR" sz="2400" dirty="0">
                <a:solidFill>
                  <a:schemeClr val="tx2"/>
                </a:solidFill>
              </a:rPr>
              <a:t>Quand un produit est scanné, elle donne:</a:t>
            </a:r>
          </a:p>
          <a:p>
            <a:pPr marL="800100" lvl="1" indent="-342900">
              <a:buFont typeface="Wingdings" pitchFamily="2" charset="2"/>
              <a:buChar char="Ø"/>
            </a:pPr>
            <a:r>
              <a:rPr lang="fr-FR" sz="1600" dirty="0">
                <a:solidFill>
                  <a:schemeClr val="tx2"/>
                </a:solidFill>
              </a:rPr>
              <a:t>Le nombre d’additifs et d’ingrédient dérivé de l’huile de palme </a:t>
            </a:r>
          </a:p>
          <a:p>
            <a:pPr marL="800100" lvl="1" indent="-342900">
              <a:buFont typeface="Wingdings" pitchFamily="2" charset="2"/>
              <a:buChar char="Ø"/>
            </a:pPr>
            <a:r>
              <a:rPr lang="fr-FR" sz="1600" dirty="0">
                <a:solidFill>
                  <a:schemeClr val="tx2"/>
                </a:solidFill>
              </a:rPr>
              <a:t>Une liste des produits similaire contenant moins de nombre d’additifs et d’ingrédient dérivé de l’huile de palme</a:t>
            </a:r>
          </a:p>
        </p:txBody>
      </p:sp>
      <p:sp>
        <p:nvSpPr>
          <p:cNvPr id="3" name="Rectangle : coins arrondis 2">
            <a:extLst>
              <a:ext uri="{FF2B5EF4-FFF2-40B4-BE49-F238E27FC236}">
                <a16:creationId xmlns:a16="http://schemas.microsoft.com/office/drawing/2014/main" id="{9CB3E354-49FE-CD44-981D-2163CBB38897}"/>
              </a:ext>
            </a:extLst>
          </p:cNvPr>
          <p:cNvSpPr/>
          <p:nvPr/>
        </p:nvSpPr>
        <p:spPr>
          <a:xfrm>
            <a:off x="1732786" y="3369531"/>
            <a:ext cx="8816342" cy="16657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3" name="Titre 1">
            <a:extLst>
              <a:ext uri="{FF2B5EF4-FFF2-40B4-BE49-F238E27FC236}">
                <a16:creationId xmlns:a16="http://schemas.microsoft.com/office/drawing/2014/main" id="{B61BEEFA-309A-E747-8E66-EE57D4410F94}"/>
              </a:ext>
            </a:extLst>
          </p:cNvPr>
          <p:cNvSpPr txBox="1">
            <a:spLocks/>
          </p:cNvSpPr>
          <p:nvPr/>
        </p:nvSpPr>
        <p:spPr>
          <a:xfrm>
            <a:off x="1606203" y="250494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Fonctionnement de l’application</a:t>
            </a:r>
          </a:p>
        </p:txBody>
      </p:sp>
      <p:sp>
        <p:nvSpPr>
          <p:cNvPr id="15" name="ZoneTexte 14">
            <a:extLst>
              <a:ext uri="{FF2B5EF4-FFF2-40B4-BE49-F238E27FC236}">
                <a16:creationId xmlns:a16="http://schemas.microsoft.com/office/drawing/2014/main" id="{37D1A084-E876-6440-8849-2AF7F21D1A4F}"/>
              </a:ext>
            </a:extLst>
          </p:cNvPr>
          <p:cNvSpPr txBox="1"/>
          <p:nvPr/>
        </p:nvSpPr>
        <p:spPr>
          <a:xfrm>
            <a:off x="1866898" y="3491451"/>
            <a:ext cx="9258489" cy="1477328"/>
          </a:xfrm>
          <a:prstGeom prst="rect">
            <a:avLst/>
          </a:prstGeom>
          <a:noFill/>
        </p:spPr>
        <p:txBody>
          <a:bodyPr wrap="square" rtlCol="0">
            <a:spAutoFit/>
          </a:bodyPr>
          <a:lstStyle/>
          <a:p>
            <a:pPr marL="285750" indent="-285750">
              <a:buFont typeface="Wingdings" pitchFamily="2" charset="2"/>
              <a:buChar char="q"/>
            </a:pPr>
            <a:r>
              <a:rPr lang="fr-FR" dirty="0">
                <a:solidFill>
                  <a:schemeClr val="tx2"/>
                </a:solidFill>
              </a:rPr>
              <a:t>Identifier un produit par son code-barre</a:t>
            </a:r>
          </a:p>
          <a:p>
            <a:pPr marL="285750" indent="-285750">
              <a:buFont typeface="Wingdings" pitchFamily="2" charset="2"/>
              <a:buChar char="q"/>
            </a:pPr>
            <a:r>
              <a:rPr lang="fr-FR" dirty="0">
                <a:solidFill>
                  <a:schemeClr val="tx2"/>
                </a:solidFill>
              </a:rPr>
              <a:t>Récupérer ses données nutritionnelles dans la base de donnée</a:t>
            </a:r>
          </a:p>
          <a:p>
            <a:pPr marL="285750" indent="-285750">
              <a:buFont typeface="Wingdings" pitchFamily="2" charset="2"/>
              <a:buChar char="q"/>
            </a:pPr>
            <a:r>
              <a:rPr lang="fr-FR" dirty="0">
                <a:solidFill>
                  <a:schemeClr val="tx2"/>
                </a:solidFill>
              </a:rPr>
              <a:t>Chercher des produits similaires à base des données nutritionnelles</a:t>
            </a:r>
          </a:p>
          <a:p>
            <a:pPr marL="285750" indent="-285750">
              <a:buFont typeface="Wingdings" pitchFamily="2" charset="2"/>
              <a:buChar char="q"/>
            </a:pPr>
            <a:r>
              <a:rPr lang="fr-FR" dirty="0">
                <a:solidFill>
                  <a:schemeClr val="tx2"/>
                </a:solidFill>
              </a:rPr>
              <a:t>Proposer les produits similaires obtenus avec le moins d’additifs et d’ingrédient dérivé de l’huile de palme</a:t>
            </a:r>
          </a:p>
        </p:txBody>
      </p:sp>
      <p:sp>
        <p:nvSpPr>
          <p:cNvPr id="9" name="Ellipse 8">
            <a:extLst>
              <a:ext uri="{FF2B5EF4-FFF2-40B4-BE49-F238E27FC236}">
                <a16:creationId xmlns:a16="http://schemas.microsoft.com/office/drawing/2014/main" id="{D87B9C90-540F-4943-A50E-36934AFD2A67}"/>
              </a:ext>
            </a:extLst>
          </p:cNvPr>
          <p:cNvSpPr/>
          <p:nvPr/>
        </p:nvSpPr>
        <p:spPr>
          <a:xfrm>
            <a:off x="10399616" y="5008748"/>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Produits proposés</a:t>
            </a:r>
          </a:p>
        </p:txBody>
      </p:sp>
      <p:pic>
        <p:nvPicPr>
          <p:cNvPr id="20" name="Image 19" descr="Une image contenant noix, bonbon, conteneur, plastique&#10;&#10;Description générée automatiquement">
            <a:extLst>
              <a:ext uri="{FF2B5EF4-FFF2-40B4-BE49-F238E27FC236}">
                <a16:creationId xmlns:a16="http://schemas.microsoft.com/office/drawing/2014/main" id="{B41AC044-50D8-2F48-8EB1-56F17FE36742}"/>
              </a:ext>
            </a:extLst>
          </p:cNvPr>
          <p:cNvPicPr>
            <a:picLocks noChangeAspect="1"/>
          </p:cNvPicPr>
          <p:nvPr/>
        </p:nvPicPr>
        <p:blipFill rotWithShape="1">
          <a:blip r:embed="rId5"/>
          <a:srcRect l="11680" t="5252" r="5765" b="8015"/>
          <a:stretch/>
        </p:blipFill>
        <p:spPr>
          <a:xfrm>
            <a:off x="115165" y="4878402"/>
            <a:ext cx="1467558" cy="1947313"/>
          </a:xfrm>
          <a:prstGeom prst="rect">
            <a:avLst/>
          </a:prstGeom>
        </p:spPr>
      </p:pic>
    </p:spTree>
    <p:extLst>
      <p:ext uri="{BB962C8B-B14F-4D97-AF65-F5344CB8AC3E}">
        <p14:creationId xmlns:p14="http://schemas.microsoft.com/office/powerpoint/2010/main" val="25446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C204105B-3A41-9C45-8B6E-477D37C97EE6}"/>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5</a:t>
            </a:fld>
            <a:endParaRPr lang="en-US">
              <a:solidFill>
                <a:schemeClr val="tx1">
                  <a:alpha val="60000"/>
                </a:schemeClr>
              </a:solidFill>
            </a:endParaRPr>
          </a:p>
        </p:txBody>
      </p:sp>
      <p:sp>
        <p:nvSpPr>
          <p:cNvPr id="10" name="Titre 1">
            <a:extLst>
              <a:ext uri="{FF2B5EF4-FFF2-40B4-BE49-F238E27FC236}">
                <a16:creationId xmlns:a16="http://schemas.microsoft.com/office/drawing/2014/main" id="{CCDF1E34-5057-6B40-9524-468B77EEE48F}"/>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Nettoyage des données</a:t>
            </a:r>
          </a:p>
        </p:txBody>
      </p:sp>
      <p:sp>
        <p:nvSpPr>
          <p:cNvPr id="14" name="ZoneTexte 13">
            <a:extLst>
              <a:ext uri="{FF2B5EF4-FFF2-40B4-BE49-F238E27FC236}">
                <a16:creationId xmlns:a16="http://schemas.microsoft.com/office/drawing/2014/main" id="{09A0A9B0-50BB-824C-B622-DB1EEA3145B5}"/>
              </a:ext>
            </a:extLst>
          </p:cNvPr>
          <p:cNvSpPr txBox="1"/>
          <p:nvPr/>
        </p:nvSpPr>
        <p:spPr>
          <a:xfrm>
            <a:off x="1324261" y="1535750"/>
            <a:ext cx="6783419" cy="1384995"/>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Donnée:</a:t>
            </a:r>
          </a:p>
          <a:p>
            <a:pPr marL="800100" lvl="1" indent="-342900">
              <a:buFont typeface="Wingdings" pitchFamily="2" charset="2"/>
              <a:buChar char="Ø"/>
            </a:pPr>
            <a:r>
              <a:rPr lang="fr-FR" sz="1600" dirty="0">
                <a:solidFill>
                  <a:schemeClr val="tx2"/>
                </a:solidFill>
              </a:rPr>
              <a:t>Jeu de donnée assez important (4Gb)</a:t>
            </a:r>
          </a:p>
          <a:p>
            <a:pPr marL="800100" lvl="1" indent="-342900">
              <a:buFont typeface="Wingdings" pitchFamily="2" charset="2"/>
              <a:buChar char="Ø"/>
            </a:pPr>
            <a:r>
              <a:rPr lang="fr-FR" sz="1600" dirty="0">
                <a:solidFill>
                  <a:schemeClr val="tx2"/>
                </a:solidFill>
              </a:rPr>
              <a:t>Contenir plusieurs d’information des produits alimentaires (identification, composition, …)</a:t>
            </a:r>
          </a:p>
          <a:p>
            <a:pPr marL="800100" lvl="1" indent="-342900">
              <a:buFont typeface="Wingdings" pitchFamily="2" charset="2"/>
              <a:buChar char="Ø"/>
            </a:pPr>
            <a:endParaRPr lang="fr-FR" sz="1600" dirty="0">
              <a:solidFill>
                <a:schemeClr val="tx2"/>
              </a:solidFill>
            </a:endParaRPr>
          </a:p>
        </p:txBody>
      </p:sp>
      <p:sp>
        <p:nvSpPr>
          <p:cNvPr id="16" name="ZoneTexte 15">
            <a:extLst>
              <a:ext uri="{FF2B5EF4-FFF2-40B4-BE49-F238E27FC236}">
                <a16:creationId xmlns:a16="http://schemas.microsoft.com/office/drawing/2014/main" id="{0EAE41BD-BF38-D849-8BAA-E653E2AEF786}"/>
              </a:ext>
            </a:extLst>
          </p:cNvPr>
          <p:cNvSpPr txBox="1"/>
          <p:nvPr/>
        </p:nvSpPr>
        <p:spPr>
          <a:xfrm>
            <a:off x="1371601" y="4004464"/>
            <a:ext cx="6783419" cy="1877437"/>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Etapes de nettoyage:</a:t>
            </a:r>
          </a:p>
          <a:p>
            <a:pPr marL="800100" lvl="1" indent="-342900">
              <a:buFont typeface="Wingdings" pitchFamily="2" charset="2"/>
              <a:buChar char="Ø"/>
            </a:pPr>
            <a:r>
              <a:rPr lang="fr-FR" sz="1600" dirty="0">
                <a:solidFill>
                  <a:schemeClr val="tx2"/>
                </a:solidFill>
              </a:rPr>
              <a:t>Traiter des valeurs manquantes</a:t>
            </a:r>
          </a:p>
          <a:p>
            <a:pPr marL="800100" lvl="1" indent="-342900">
              <a:buFont typeface="Wingdings" pitchFamily="2" charset="2"/>
              <a:buChar char="Ø"/>
            </a:pPr>
            <a:r>
              <a:rPr lang="fr-FR" sz="1600" dirty="0">
                <a:solidFill>
                  <a:schemeClr val="tx2"/>
                </a:solidFill>
              </a:rPr>
              <a:t>Modifier des types</a:t>
            </a:r>
          </a:p>
          <a:p>
            <a:pPr marL="800100" lvl="1" indent="-342900">
              <a:buFont typeface="Wingdings" pitchFamily="2" charset="2"/>
              <a:buChar char="Ø"/>
            </a:pPr>
            <a:r>
              <a:rPr lang="fr-FR" sz="1600" dirty="0">
                <a:solidFill>
                  <a:schemeClr val="tx2"/>
                </a:solidFill>
              </a:rPr>
              <a:t>Reformer des chaînes de caractères</a:t>
            </a:r>
          </a:p>
          <a:p>
            <a:pPr marL="800100" lvl="1" indent="-342900">
              <a:buFont typeface="Wingdings" pitchFamily="2" charset="2"/>
              <a:buChar char="Ø"/>
            </a:pPr>
            <a:r>
              <a:rPr lang="fr-FR" sz="1600" dirty="0">
                <a:solidFill>
                  <a:schemeClr val="tx2"/>
                </a:solidFill>
              </a:rPr>
              <a:t>Traiter les doublées</a:t>
            </a:r>
          </a:p>
          <a:p>
            <a:pPr marL="800100" lvl="1" indent="-342900">
              <a:buFont typeface="Wingdings" pitchFamily="2" charset="2"/>
              <a:buChar char="Ø"/>
            </a:pPr>
            <a:r>
              <a:rPr lang="fr-FR" sz="1600" dirty="0">
                <a:solidFill>
                  <a:schemeClr val="tx2"/>
                </a:solidFill>
              </a:rPr>
              <a:t>Détecter et corriger des valeurs aberrantes</a:t>
            </a:r>
          </a:p>
          <a:p>
            <a:pPr marL="800100" lvl="1" indent="-342900">
              <a:buFont typeface="Wingdings" pitchFamily="2" charset="2"/>
              <a:buChar char="Ø"/>
            </a:pPr>
            <a:r>
              <a:rPr lang="fr-FR" sz="1600" dirty="0"/>
              <a:t>Remplacer les valeurs manquantes restées</a:t>
            </a:r>
          </a:p>
        </p:txBody>
      </p:sp>
      <p:pic>
        <p:nvPicPr>
          <p:cNvPr id="7" name="Image 6">
            <a:extLst>
              <a:ext uri="{FF2B5EF4-FFF2-40B4-BE49-F238E27FC236}">
                <a16:creationId xmlns:a16="http://schemas.microsoft.com/office/drawing/2014/main" id="{F1BB1685-C4D8-FF4F-9CBF-F219AD79FB5E}"/>
              </a:ext>
            </a:extLst>
          </p:cNvPr>
          <p:cNvPicPr>
            <a:picLocks noChangeAspect="1"/>
          </p:cNvPicPr>
          <p:nvPr/>
        </p:nvPicPr>
        <p:blipFill>
          <a:blip r:embed="rId5"/>
          <a:stretch>
            <a:fillRect/>
          </a:stretch>
        </p:blipFill>
        <p:spPr>
          <a:xfrm>
            <a:off x="8377524" y="1029695"/>
            <a:ext cx="2490215" cy="1841875"/>
          </a:xfrm>
          <a:prstGeom prst="rect">
            <a:avLst/>
          </a:prstGeom>
        </p:spPr>
      </p:pic>
      <p:pic>
        <p:nvPicPr>
          <p:cNvPr id="3078" name="Picture 6">
            <a:extLst>
              <a:ext uri="{FF2B5EF4-FFF2-40B4-BE49-F238E27FC236}">
                <a16:creationId xmlns:a16="http://schemas.microsoft.com/office/drawing/2014/main" id="{16A1B818-3844-EE48-8EC2-2C91505B6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8120" y="3847301"/>
            <a:ext cx="1791111" cy="20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8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E26DD7F-1103-0B41-A1A5-225567CE5AA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6</a:t>
            </a:fld>
            <a:endParaRPr lang="en-US">
              <a:solidFill>
                <a:schemeClr val="tx1">
                  <a:alpha val="60000"/>
                </a:schemeClr>
              </a:solidFill>
            </a:endParaRPr>
          </a:p>
        </p:txBody>
      </p:sp>
      <p:sp>
        <p:nvSpPr>
          <p:cNvPr id="14" name="Titre 1">
            <a:extLst>
              <a:ext uri="{FF2B5EF4-FFF2-40B4-BE49-F238E27FC236}">
                <a16:creationId xmlns:a16="http://schemas.microsoft.com/office/drawing/2014/main" id="{608C21D2-6243-E64D-949F-4877CD441474}"/>
              </a:ext>
            </a:extLst>
          </p:cNvPr>
          <p:cNvSpPr txBox="1">
            <a:spLocks/>
          </p:cNvSpPr>
          <p:nvPr/>
        </p:nvSpPr>
        <p:spPr>
          <a:xfrm>
            <a:off x="838201" y="55981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Nettoyage de donnée</a:t>
            </a:r>
          </a:p>
        </p:txBody>
      </p:sp>
      <p:sp>
        <p:nvSpPr>
          <p:cNvPr id="16" name="ZoneTexte 15">
            <a:extLst>
              <a:ext uri="{FF2B5EF4-FFF2-40B4-BE49-F238E27FC236}">
                <a16:creationId xmlns:a16="http://schemas.microsoft.com/office/drawing/2014/main" id="{F7AE6AD8-13F0-E741-AC96-ECC12EA2C03C}"/>
              </a:ext>
            </a:extLst>
          </p:cNvPr>
          <p:cNvSpPr txBox="1"/>
          <p:nvPr/>
        </p:nvSpPr>
        <p:spPr>
          <a:xfrm>
            <a:off x="1804941" y="3857496"/>
            <a:ext cx="9725071" cy="892552"/>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L’étape pour éliminer les informations inutiles:</a:t>
            </a:r>
          </a:p>
          <a:p>
            <a:pPr marL="800100" lvl="1" indent="-342900">
              <a:buFont typeface="Wingdings" pitchFamily="2" charset="2"/>
              <a:buChar char="Ø"/>
            </a:pPr>
            <a:r>
              <a:rPr lang="fr-FR" sz="1600" dirty="0">
                <a:solidFill>
                  <a:schemeClr val="tx2"/>
                </a:solidFill>
              </a:rPr>
              <a:t>Supprimer les colonnes et lignes avec plus de 80 % de valeurs manquantes</a:t>
            </a:r>
          </a:p>
          <a:p>
            <a:pPr marL="800100" lvl="1" indent="-342900">
              <a:buFont typeface="Wingdings" pitchFamily="2" charset="2"/>
              <a:buChar char="Ø"/>
            </a:pPr>
            <a:r>
              <a:rPr lang="fr-FR" sz="1600" dirty="0">
                <a:solidFill>
                  <a:schemeClr val="tx2"/>
                </a:solidFill>
              </a:rPr>
              <a:t>Conserver seulement les colonnes contenant les indicateurs pertinents pour l’application</a:t>
            </a:r>
          </a:p>
        </p:txBody>
      </p:sp>
      <p:graphicFrame>
        <p:nvGraphicFramePr>
          <p:cNvPr id="17" name="Diagramme 16">
            <a:extLst>
              <a:ext uri="{FF2B5EF4-FFF2-40B4-BE49-F238E27FC236}">
                <a16:creationId xmlns:a16="http://schemas.microsoft.com/office/drawing/2014/main" id="{5E8216FF-02B9-6C4A-B263-125BBC8C2B98}"/>
              </a:ext>
            </a:extLst>
          </p:cNvPr>
          <p:cNvGraphicFramePr/>
          <p:nvPr>
            <p:extLst>
              <p:ext uri="{D42A27DB-BD31-4B8C-83A1-F6EECF244321}">
                <p14:modId xmlns:p14="http://schemas.microsoft.com/office/powerpoint/2010/main" val="2879497990"/>
              </p:ext>
            </p:extLst>
          </p:nvPr>
        </p:nvGraphicFramePr>
        <p:xfrm>
          <a:off x="1005653" y="0"/>
          <a:ext cx="10765536" cy="4486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2206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2" name="Espace réservé du numéro de diapositive 31">
            <a:extLst>
              <a:ext uri="{FF2B5EF4-FFF2-40B4-BE49-F238E27FC236}">
                <a16:creationId xmlns:a16="http://schemas.microsoft.com/office/drawing/2014/main" id="{6C8A221B-97FF-5546-8813-7E11372E6B8D}"/>
              </a:ext>
            </a:extLst>
          </p:cNvPr>
          <p:cNvSpPr>
            <a:spLocks noGrp="1"/>
          </p:cNvSpPr>
          <p:nvPr>
            <p:ph type="sldNum" sz="quarter" idx="12"/>
          </p:nvPr>
        </p:nvSpPr>
        <p:spPr/>
        <p:txBody>
          <a:bodyPr/>
          <a:lstStyle/>
          <a:p>
            <a:fld id="{73B850FF-6169-4056-8077-06FFA93A5366}" type="slidenum">
              <a:rPr lang="en-US" smtClean="0"/>
              <a:t>7</a:t>
            </a:fld>
            <a:endParaRPr lang="en-US"/>
          </a:p>
        </p:txBody>
      </p:sp>
      <p:sp>
        <p:nvSpPr>
          <p:cNvPr id="31" name="Titre 1">
            <a:extLst>
              <a:ext uri="{FF2B5EF4-FFF2-40B4-BE49-F238E27FC236}">
                <a16:creationId xmlns:a16="http://schemas.microsoft.com/office/drawing/2014/main" id="{EFD04748-CFBA-F24B-ACEC-C3C31A71D926}"/>
              </a:ext>
            </a:extLst>
          </p:cNvPr>
          <p:cNvSpPr txBox="1">
            <a:spLocks/>
          </p:cNvSpPr>
          <p:nvPr/>
        </p:nvSpPr>
        <p:spPr>
          <a:xfrm>
            <a:off x="838201" y="55981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Nettoyage de donnée</a:t>
            </a:r>
          </a:p>
        </p:txBody>
      </p:sp>
      <p:sp>
        <p:nvSpPr>
          <p:cNvPr id="37" name="ZoneTexte 36">
            <a:extLst>
              <a:ext uri="{FF2B5EF4-FFF2-40B4-BE49-F238E27FC236}">
                <a16:creationId xmlns:a16="http://schemas.microsoft.com/office/drawing/2014/main" id="{378229E4-FCE1-DE42-90DB-AD257A70DA67}"/>
              </a:ext>
            </a:extLst>
          </p:cNvPr>
          <p:cNvSpPr txBox="1"/>
          <p:nvPr/>
        </p:nvSpPr>
        <p:spPr>
          <a:xfrm>
            <a:off x="1804941" y="3857496"/>
            <a:ext cx="9725071" cy="400110"/>
          </a:xfrm>
          <a:prstGeom prst="rect">
            <a:avLst/>
          </a:prstGeom>
          <a:noFill/>
        </p:spPr>
        <p:txBody>
          <a:bodyPr wrap="square" rtlCol="0">
            <a:spAutoFit/>
          </a:bodyPr>
          <a:lstStyle/>
          <a:p>
            <a:pPr marL="800100" lvl="1" indent="-342900">
              <a:buFont typeface="Wingdings" pitchFamily="2" charset="2"/>
              <a:buChar char="q"/>
            </a:pPr>
            <a:r>
              <a:rPr lang="fr-FR" sz="2000" dirty="0">
                <a:solidFill>
                  <a:schemeClr val="tx2"/>
                </a:solidFill>
              </a:rPr>
              <a:t>Passer à des types </a:t>
            </a:r>
            <a:r>
              <a:rPr lang="fr-FR" sz="2000" dirty="0" err="1">
                <a:solidFill>
                  <a:schemeClr val="tx2"/>
                </a:solidFill>
              </a:rPr>
              <a:t>float</a:t>
            </a:r>
            <a:r>
              <a:rPr lang="fr-FR" sz="2000" dirty="0">
                <a:solidFill>
                  <a:schemeClr val="tx2"/>
                </a:solidFill>
              </a:rPr>
              <a:t>, </a:t>
            </a:r>
            <a:r>
              <a:rPr lang="fr-FR" sz="2000" dirty="0" err="1">
                <a:solidFill>
                  <a:schemeClr val="tx2"/>
                </a:solidFill>
              </a:rPr>
              <a:t>datatime</a:t>
            </a:r>
            <a:endParaRPr lang="fr-FR" sz="2000" dirty="0">
              <a:solidFill>
                <a:schemeClr val="tx2"/>
              </a:solidFill>
            </a:endParaRPr>
          </a:p>
        </p:txBody>
      </p:sp>
      <p:graphicFrame>
        <p:nvGraphicFramePr>
          <p:cNvPr id="39" name="Diagramme 38">
            <a:extLst>
              <a:ext uri="{FF2B5EF4-FFF2-40B4-BE49-F238E27FC236}">
                <a16:creationId xmlns:a16="http://schemas.microsoft.com/office/drawing/2014/main" id="{B98B6482-8B9F-F345-A3A4-097CA5A07FA5}"/>
              </a:ext>
            </a:extLst>
          </p:cNvPr>
          <p:cNvGraphicFramePr/>
          <p:nvPr>
            <p:extLst>
              <p:ext uri="{D42A27DB-BD31-4B8C-83A1-F6EECF244321}">
                <p14:modId xmlns:p14="http://schemas.microsoft.com/office/powerpoint/2010/main" val="501999555"/>
              </p:ext>
            </p:extLst>
          </p:nvPr>
        </p:nvGraphicFramePr>
        <p:xfrm>
          <a:off x="1005653" y="0"/>
          <a:ext cx="10765536" cy="4486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2476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E26DD7F-1103-0B41-A1A5-225567CE5AA2}"/>
              </a:ext>
            </a:extLst>
          </p:cNvPr>
          <p:cNvSpPr>
            <a:spLocks noGrp="1"/>
          </p:cNvSpPr>
          <p:nvPr>
            <p:ph type="sldNum" sz="quarter" idx="12"/>
          </p:nvPr>
        </p:nvSpPr>
        <p:spPr>
          <a:xfrm>
            <a:off x="8610600" y="5686676"/>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8</a:t>
            </a:fld>
            <a:endParaRPr lang="en-US">
              <a:solidFill>
                <a:schemeClr val="tx1">
                  <a:alpha val="60000"/>
                </a:schemeClr>
              </a:solidFill>
            </a:endParaRPr>
          </a:p>
        </p:txBody>
      </p:sp>
      <p:sp>
        <p:nvSpPr>
          <p:cNvPr id="17" name="Titre 1">
            <a:extLst>
              <a:ext uri="{FF2B5EF4-FFF2-40B4-BE49-F238E27FC236}">
                <a16:creationId xmlns:a16="http://schemas.microsoft.com/office/drawing/2014/main" id="{F25458A7-949C-174F-993E-C58A7B2A0369}"/>
              </a:ext>
            </a:extLst>
          </p:cNvPr>
          <p:cNvSpPr txBox="1">
            <a:spLocks/>
          </p:cNvSpPr>
          <p:nvPr/>
        </p:nvSpPr>
        <p:spPr>
          <a:xfrm>
            <a:off x="838201" y="55981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Nettoyage de donnée</a:t>
            </a:r>
          </a:p>
        </p:txBody>
      </p:sp>
      <p:sp>
        <p:nvSpPr>
          <p:cNvPr id="19" name="ZoneTexte 18">
            <a:extLst>
              <a:ext uri="{FF2B5EF4-FFF2-40B4-BE49-F238E27FC236}">
                <a16:creationId xmlns:a16="http://schemas.microsoft.com/office/drawing/2014/main" id="{27FEB670-2B79-9444-B896-0DFB585F2670}"/>
              </a:ext>
            </a:extLst>
          </p:cNvPr>
          <p:cNvSpPr txBox="1"/>
          <p:nvPr/>
        </p:nvSpPr>
        <p:spPr>
          <a:xfrm>
            <a:off x="1804941" y="3857496"/>
            <a:ext cx="9725071" cy="892552"/>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L’étape pour reformater des chaines de caractères:</a:t>
            </a:r>
          </a:p>
          <a:p>
            <a:pPr marL="800100" lvl="1" indent="-342900">
              <a:buFont typeface="Wingdings" pitchFamily="2" charset="2"/>
              <a:buChar char="Ø"/>
            </a:pPr>
            <a:r>
              <a:rPr lang="fr-FR" sz="1600" dirty="0">
                <a:solidFill>
                  <a:schemeClr val="tx2"/>
                </a:solidFill>
              </a:rPr>
              <a:t>Passer toute la chaîne en minuscule</a:t>
            </a:r>
          </a:p>
          <a:p>
            <a:pPr marL="800100" lvl="1" indent="-342900">
              <a:buFont typeface="Wingdings" pitchFamily="2" charset="2"/>
              <a:buChar char="Ø"/>
            </a:pPr>
            <a:r>
              <a:rPr lang="fr-FR" sz="1600" dirty="0">
                <a:solidFill>
                  <a:schemeClr val="tx2"/>
                </a:solidFill>
              </a:rPr>
              <a:t>Attribuer d’une majuscule en 1</a:t>
            </a:r>
            <a:r>
              <a:rPr lang="fr-FR" sz="1600" baseline="30000" dirty="0">
                <a:solidFill>
                  <a:schemeClr val="tx2"/>
                </a:solidFill>
              </a:rPr>
              <a:t>er</a:t>
            </a:r>
            <a:r>
              <a:rPr lang="fr-FR" sz="1600" dirty="0">
                <a:solidFill>
                  <a:schemeClr val="tx2"/>
                </a:solidFill>
              </a:rPr>
              <a:t> position</a:t>
            </a:r>
          </a:p>
        </p:txBody>
      </p:sp>
      <p:graphicFrame>
        <p:nvGraphicFramePr>
          <p:cNvPr id="23" name="Diagramme 22">
            <a:extLst>
              <a:ext uri="{FF2B5EF4-FFF2-40B4-BE49-F238E27FC236}">
                <a16:creationId xmlns:a16="http://schemas.microsoft.com/office/drawing/2014/main" id="{10CAA8C4-B223-3649-ACC7-16208978ADE5}"/>
              </a:ext>
            </a:extLst>
          </p:cNvPr>
          <p:cNvGraphicFramePr/>
          <p:nvPr>
            <p:extLst>
              <p:ext uri="{D42A27DB-BD31-4B8C-83A1-F6EECF244321}">
                <p14:modId xmlns:p14="http://schemas.microsoft.com/office/powerpoint/2010/main" val="3477880239"/>
              </p:ext>
            </p:extLst>
          </p:nvPr>
        </p:nvGraphicFramePr>
        <p:xfrm>
          <a:off x="1005653" y="0"/>
          <a:ext cx="10765536" cy="4486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508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761C9ABA-5A66-A240-913C-E3225F19EDA5}"/>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9</a:t>
            </a:fld>
            <a:endParaRPr lang="en-US">
              <a:solidFill>
                <a:schemeClr val="tx1">
                  <a:alpha val="60000"/>
                </a:schemeClr>
              </a:solidFill>
            </a:endParaRPr>
          </a:p>
        </p:txBody>
      </p:sp>
      <p:sp>
        <p:nvSpPr>
          <p:cNvPr id="28" name="Titre 1">
            <a:extLst>
              <a:ext uri="{FF2B5EF4-FFF2-40B4-BE49-F238E27FC236}">
                <a16:creationId xmlns:a16="http://schemas.microsoft.com/office/drawing/2014/main" id="{79FA0EF6-68DE-8D4B-913F-B3E157A45E90}"/>
              </a:ext>
            </a:extLst>
          </p:cNvPr>
          <p:cNvSpPr txBox="1">
            <a:spLocks/>
          </p:cNvSpPr>
          <p:nvPr/>
        </p:nvSpPr>
        <p:spPr>
          <a:xfrm>
            <a:off x="838201" y="559814"/>
            <a:ext cx="10348146" cy="103017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Nettoyage de donnée</a:t>
            </a:r>
          </a:p>
        </p:txBody>
      </p:sp>
      <p:sp>
        <p:nvSpPr>
          <p:cNvPr id="30" name="ZoneTexte 29">
            <a:extLst>
              <a:ext uri="{FF2B5EF4-FFF2-40B4-BE49-F238E27FC236}">
                <a16:creationId xmlns:a16="http://schemas.microsoft.com/office/drawing/2014/main" id="{C5E1C236-8CCD-0740-BA3B-46E4413546AE}"/>
              </a:ext>
            </a:extLst>
          </p:cNvPr>
          <p:cNvSpPr txBox="1"/>
          <p:nvPr/>
        </p:nvSpPr>
        <p:spPr>
          <a:xfrm>
            <a:off x="1804941" y="3857496"/>
            <a:ext cx="9725071" cy="400110"/>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L’étape pour éliminer les doublons sur les variables et enregistrements </a:t>
            </a:r>
          </a:p>
        </p:txBody>
      </p:sp>
      <p:graphicFrame>
        <p:nvGraphicFramePr>
          <p:cNvPr id="32" name="Diagramme 31">
            <a:extLst>
              <a:ext uri="{FF2B5EF4-FFF2-40B4-BE49-F238E27FC236}">
                <a16:creationId xmlns:a16="http://schemas.microsoft.com/office/drawing/2014/main" id="{6AAEF1D8-9D6A-3B40-A3BD-49A6638BD341}"/>
              </a:ext>
            </a:extLst>
          </p:cNvPr>
          <p:cNvGraphicFramePr/>
          <p:nvPr>
            <p:extLst>
              <p:ext uri="{D42A27DB-BD31-4B8C-83A1-F6EECF244321}">
                <p14:modId xmlns:p14="http://schemas.microsoft.com/office/powerpoint/2010/main" val="3409032504"/>
              </p:ext>
            </p:extLst>
          </p:nvPr>
        </p:nvGraphicFramePr>
        <p:xfrm>
          <a:off x="1005653" y="0"/>
          <a:ext cx="10765536" cy="4486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04503054"/>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A1633"/>
      </a:dk2>
      <a:lt2>
        <a:srgbClr val="F0F3F1"/>
      </a:lt2>
      <a:accent1>
        <a:srgbClr val="D13FBA"/>
      </a:accent1>
      <a:accent2>
        <a:srgbClr val="9A2DBF"/>
      </a:accent2>
      <a:accent3>
        <a:srgbClr val="6F3FD1"/>
      </a:accent3>
      <a:accent4>
        <a:srgbClr val="313EC0"/>
      </a:accent4>
      <a:accent5>
        <a:srgbClr val="3F89D1"/>
      </a:accent5>
      <a:accent6>
        <a:srgbClr val="2DB4BF"/>
      </a:accent6>
      <a:hlink>
        <a:srgbClr val="3F6B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73925</TotalTime>
  <Words>2122</Words>
  <Application>Microsoft Macintosh PowerPoint</Application>
  <PresentationFormat>Grand écran</PresentationFormat>
  <Paragraphs>298</Paragraphs>
  <Slides>25</Slides>
  <Notes>24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Avenir Next LT Pro</vt:lpstr>
      <vt:lpstr>AvenirNext LT Pro Medium</vt:lpstr>
      <vt:lpstr>Calibri</vt:lpstr>
      <vt:lpstr>Cambria Math</vt:lpstr>
      <vt:lpstr>Wingdings</vt:lpstr>
      <vt:lpstr>BlockprintVTI</vt:lpstr>
      <vt:lpstr>Projet 3: Concevoir une application au service de la santé publique</vt:lpstr>
      <vt:lpstr>Plan de présentation</vt:lpstr>
      <vt:lpstr>Mauvais effet d’additifs et d’huile de palme</vt:lpstr>
      <vt:lpstr>Idée de l’application</vt:lpstr>
      <vt:lpstr>Nettoyage des données</vt:lpstr>
      <vt:lpstr>Présentation PowerPoint</vt:lpstr>
      <vt:lpstr>Présentation PowerPoint</vt:lpstr>
      <vt:lpstr>Présentation PowerPoint</vt:lpstr>
      <vt:lpstr>Présentation PowerPoint</vt:lpstr>
      <vt:lpstr>Présentation PowerPoint</vt:lpstr>
      <vt:lpstr>Présentation PowerPoint</vt:lpstr>
      <vt:lpstr>Analyses uni-variées</vt:lpstr>
      <vt:lpstr>Additifs</vt:lpstr>
      <vt:lpstr>Huile de palme</vt:lpstr>
      <vt:lpstr>Distribution de variable quantitative</vt:lpstr>
      <vt:lpstr>Description statistique de variable quantitative</vt:lpstr>
      <vt:lpstr>Analyses multivariées</vt:lpstr>
      <vt:lpstr>Présentation PowerPoint</vt:lpstr>
      <vt:lpstr>Additifs et graisse, carbohydrate</vt:lpstr>
      <vt:lpstr>Huile de palme et graisse, carbohydrate</vt:lpstr>
      <vt:lpstr>Principe d’application </vt:lpstr>
      <vt:lpstr>Présentation PowerPoint</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Analysez des données de systèmes éducatifs</dc:title>
  <dc:creator>Nhat Tam Vo</dc:creator>
  <cp:lastModifiedBy>Nhat Tam Vo</cp:lastModifiedBy>
  <cp:revision>69</cp:revision>
  <dcterms:created xsi:type="dcterms:W3CDTF">2021-10-07T15:09:20Z</dcterms:created>
  <dcterms:modified xsi:type="dcterms:W3CDTF">2021-12-09T13:05:36Z</dcterms:modified>
</cp:coreProperties>
</file>